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media/image1.jpeg" ContentType="image/jpeg"/>
  <Override PartName="/ppt/media/image2.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wholeTbl>
    <a:band2H>
      <a:tcTxStyle b="def" i="def"/>
      <a:tcStyle>
        <a:tcBdr/>
        <a:fill>
          <a:solidFill>
            <a:srgbClr val="FFFFFF"/>
          </a:solidFill>
        </a:fill>
      </a:tcStyle>
    </a:band2H>
    <a:firstCol>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Col>
    <a:lastRow>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lastRow>
    <a:firstRow>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b="def" i="def"/>
      <a:tcStyle>
        <a:tcBdr/>
        <a:fill>
          <a:solidFill>
            <a:srgbClr val="FF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b="def" i="def"/>
      <a:tcStyle>
        <a:tcBdr/>
        <a:fill>
          <a:solidFill>
            <a:srgbClr val="EBEE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b="def" i="def"/>
      <a:tcStyle>
        <a:tcBdr/>
        <a:fill>
          <a:solidFill>
            <a:srgbClr val="FCFF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44" name="Shape 544"/>
          <p:cNvSpPr/>
          <p:nvPr>
            <p:ph type="sldImg"/>
          </p:nvPr>
        </p:nvSpPr>
        <p:spPr>
          <a:xfrm>
            <a:off x="1143000" y="685800"/>
            <a:ext cx="4572000" cy="3429000"/>
          </a:xfrm>
          <a:prstGeom prst="rect">
            <a:avLst/>
          </a:prstGeom>
        </p:spPr>
        <p:txBody>
          <a:bodyPr/>
          <a:lstStyle/>
          <a:p>
            <a:pPr/>
          </a:p>
        </p:txBody>
      </p:sp>
      <p:sp>
        <p:nvSpPr>
          <p:cNvPr id="545" name="Shape 54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311708" y="744574"/>
            <a:ext cx="8520601" cy="2052601"/>
          </a:xfrm>
          <a:prstGeom prst="rect">
            <a:avLst/>
          </a:prstGeom>
        </p:spPr>
        <p:txBody>
          <a:bodyPr anchor="b"/>
          <a:lstStyle>
            <a:lvl1pPr algn="ctr">
              <a:defRPr sz="5200"/>
            </a:lvl1pPr>
          </a:lstStyle>
          <a:p>
            <a:pPr/>
            <a:r>
              <a:t>Title Text</a:t>
            </a:r>
          </a:p>
        </p:txBody>
      </p:sp>
      <p:sp>
        <p:nvSpPr>
          <p:cNvPr id="12" name="Body Level One…"/>
          <p:cNvSpPr txBox="1"/>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spTree>
      <p:nvGrpSpPr>
        <p:cNvPr id="1" name=""/>
        <p:cNvGrpSpPr/>
        <p:nvPr/>
      </p:nvGrpSpPr>
      <p:grpSpPr>
        <a:xfrm>
          <a:off x="0" y="0"/>
          <a:ext cx="0" cy="0"/>
          <a:chOff x="0" y="0"/>
          <a:chExt cx="0" cy="0"/>
        </a:xfrm>
      </p:grpSpPr>
      <p:sp>
        <p:nvSpPr>
          <p:cNvPr id="91" name="xx%"/>
          <p:cNvSpPr txBox="1"/>
          <p:nvPr>
            <p:ph type="title" hasCustomPrompt="1"/>
          </p:nvPr>
        </p:nvSpPr>
        <p:spPr>
          <a:xfrm>
            <a:off x="311699" y="1106125"/>
            <a:ext cx="8520602" cy="1963500"/>
          </a:xfrm>
          <a:prstGeom prst="rect">
            <a:avLst/>
          </a:prstGeom>
        </p:spPr>
        <p:txBody>
          <a:bodyPr anchor="b"/>
          <a:lstStyle>
            <a:lvl1pPr algn="ctr">
              <a:defRPr sz="12000"/>
            </a:lvl1pPr>
          </a:lstStyle>
          <a:p>
            <a:pPr/>
            <a:r>
              <a:t>xx%</a:t>
            </a:r>
          </a:p>
        </p:txBody>
      </p:sp>
      <p:sp>
        <p:nvSpPr>
          <p:cNvPr id="92" name="Body Level One…"/>
          <p:cNvSpPr txBox="1"/>
          <p:nvPr>
            <p:ph type="body" sz="half" idx="1"/>
          </p:nvPr>
        </p:nvSpPr>
        <p:spPr>
          <a:xfrm>
            <a:off x="311699" y="3152225"/>
            <a:ext cx="8520602" cy="1300800"/>
          </a:xfrm>
          <a:prstGeom prst="rect">
            <a:avLst/>
          </a:prstGeom>
        </p:spPr>
        <p:txBody>
          <a:bodyPr/>
          <a:lstStyle>
            <a:lvl1pPr algn="ctr"/>
            <a:lvl2pPr algn="ctr"/>
            <a:lvl3pPr algn="ctr"/>
            <a:lvl4pPr algn="ctr"/>
            <a:lvl5pPr algn="ctr"/>
          </a:lstStyle>
          <a:p>
            <a:pPr/>
            <a:r>
              <a:t>Body Level One</a:t>
            </a:r>
          </a:p>
          <a:p>
            <a:pPr lvl="1"/>
            <a:r>
              <a:t>Body Level Two</a:t>
            </a:r>
          </a:p>
          <a:p>
            <a:pPr lvl="2"/>
            <a:r>
              <a:t>Body Level Three</a:t>
            </a:r>
          </a:p>
          <a:p>
            <a:pPr lvl="3"/>
            <a:r>
              <a:t>Body Level Four</a:t>
            </a:r>
          </a:p>
          <a:p>
            <a:pPr lvl="4"/>
            <a:r>
              <a:t>Body Level Five</a:t>
            </a: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solidFill>
          <a:srgbClr val="295269"/>
        </a:solidFill>
      </p:bgPr>
    </p:bg>
    <p:spTree>
      <p:nvGrpSpPr>
        <p:cNvPr id="1" name=""/>
        <p:cNvGrpSpPr/>
        <p:nvPr/>
      </p:nvGrpSpPr>
      <p:grpSpPr>
        <a:xfrm>
          <a:off x="0" y="0"/>
          <a:ext cx="0" cy="0"/>
          <a:chOff x="0" y="0"/>
          <a:chExt cx="0" cy="0"/>
        </a:xfrm>
      </p:grpSpPr>
      <p:sp>
        <p:nvSpPr>
          <p:cNvPr id="107" name="Shape 54"/>
          <p:cNvSpPr txBox="1"/>
          <p:nvPr/>
        </p:nvSpPr>
        <p:spPr>
          <a:xfrm>
            <a:off x="469020" y="1920235"/>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nchor="ctr">
            <a:spAutoFit/>
          </a:bodyPr>
          <a:lstStyle>
            <a:lvl1pPr>
              <a:defRPr sz="5600">
                <a:solidFill>
                  <a:srgbClr val="FFFFFF"/>
                </a:solidFill>
                <a:latin typeface="Dosis"/>
                <a:ea typeface="Dosis"/>
                <a:cs typeface="Dosis"/>
                <a:sym typeface="Dosis"/>
              </a:defRPr>
            </a:lvl1pPr>
          </a:lstStyle>
          <a:p>
            <a:pPr/>
            <a:r>
              <a:t>TITLE GOES HERE</a:t>
            </a:r>
          </a:p>
        </p:txBody>
      </p:sp>
      <p:sp>
        <p:nvSpPr>
          <p:cNvPr id="108" name="Shape 55"/>
          <p:cNvSpPr txBox="1"/>
          <p:nvPr/>
        </p:nvSpPr>
        <p:spPr>
          <a:xfrm>
            <a:off x="469010" y="2751810"/>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nchor="ctr">
            <a:spAutoFit/>
          </a:bodyPr>
          <a:lstStyle>
            <a:lvl1pPr>
              <a:defRPr sz="3500">
                <a:solidFill>
                  <a:srgbClr val="BCBEC0"/>
                </a:solidFill>
                <a:latin typeface="Dosis"/>
                <a:ea typeface="Dosis"/>
                <a:cs typeface="Dosis"/>
                <a:sym typeface="Dosis"/>
              </a:defRPr>
            </a:lvl1pPr>
          </a:lstStyle>
          <a:p>
            <a:pPr/>
            <a:r>
              <a:t>Subtitle goes here</a:t>
            </a:r>
          </a:p>
        </p:txBody>
      </p:sp>
      <p:sp>
        <p:nvSpPr>
          <p:cNvPr id="109" name="Shape 56"/>
          <p:cNvSpPr txBox="1"/>
          <p:nvPr/>
        </p:nvSpPr>
        <p:spPr>
          <a:xfrm>
            <a:off x="469031" y="4515419"/>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nchor="ctr">
            <a:spAutoFit/>
          </a:bodyPr>
          <a:lstStyle>
            <a:lvl1pPr>
              <a:defRPr sz="800">
                <a:solidFill>
                  <a:srgbClr val="BCBEC0"/>
                </a:solidFill>
                <a:latin typeface="Dosis"/>
                <a:ea typeface="Dosis"/>
                <a:cs typeface="Dosis"/>
                <a:sym typeface="Dosis"/>
              </a:defRPr>
            </a:lvl1pPr>
          </a:lstStyle>
          <a:p>
            <a:pPr/>
            <a:r>
              <a:t>New York  -  10th February, 2014</a:t>
            </a:r>
          </a:p>
        </p:txBody>
      </p:sp>
      <p:pic>
        <p:nvPicPr>
          <p:cNvPr id="110" name="Shape 57" descr="Shape 57"/>
          <p:cNvPicPr>
            <a:picLocks noChangeAspect="1"/>
          </p:cNvPicPr>
          <p:nvPr/>
        </p:nvPicPr>
        <p:blipFill>
          <a:blip r:embed="rId2">
            <a:extLst/>
          </a:blip>
          <a:stretch>
            <a:fillRect/>
          </a:stretch>
        </p:blipFill>
        <p:spPr>
          <a:xfrm>
            <a:off x="469028" y="620299"/>
            <a:ext cx="1362880" cy="286626"/>
          </a:xfrm>
          <a:prstGeom prst="rect">
            <a:avLst/>
          </a:prstGeom>
          <a:ln w="12700">
            <a:miter lim="400000"/>
          </a:ln>
        </p:spPr>
      </p:pic>
      <p:sp>
        <p:nvSpPr>
          <p:cNvPr id="111"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
    <p:bg>
      <p:bgPr>
        <a:solidFill>
          <a:srgbClr val="295269"/>
        </a:solidFill>
      </p:bgPr>
    </p:bg>
    <p:spTree>
      <p:nvGrpSpPr>
        <p:cNvPr id="1" name=""/>
        <p:cNvGrpSpPr/>
        <p:nvPr/>
      </p:nvGrpSpPr>
      <p:grpSpPr>
        <a:xfrm>
          <a:off x="0" y="0"/>
          <a:ext cx="0" cy="0"/>
          <a:chOff x="0" y="0"/>
          <a:chExt cx="0" cy="0"/>
        </a:xfrm>
      </p:grpSpPr>
      <p:sp>
        <p:nvSpPr>
          <p:cNvPr id="118" name="Shape 59"/>
          <p:cNvSpPr txBox="1"/>
          <p:nvPr/>
        </p:nvSpPr>
        <p:spPr>
          <a:xfrm>
            <a:off x="468999" y="2073324"/>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p>
            <a:pPr>
              <a:lnSpc>
                <a:spcPct val="150000"/>
              </a:lnSpc>
              <a:defRPr sz="1800">
                <a:solidFill>
                  <a:srgbClr val="FFFFFF"/>
                </a:solidFill>
                <a:latin typeface="Dosis"/>
                <a:ea typeface="Dosis"/>
                <a:cs typeface="Dosis"/>
                <a:sym typeface="Dosis"/>
              </a:defRPr>
            </a:pPr>
            <a:r>
              <a:t>1. Announcements</a:t>
            </a:r>
            <a:endParaRPr sz="1000"/>
          </a:p>
          <a:p>
            <a:pPr>
              <a:lnSpc>
                <a:spcPct val="150000"/>
              </a:lnSpc>
              <a:defRPr sz="1800">
                <a:solidFill>
                  <a:srgbClr val="FFFFFF"/>
                </a:solidFill>
                <a:latin typeface="Dosis"/>
                <a:ea typeface="Dosis"/>
                <a:cs typeface="Dosis"/>
                <a:sym typeface="Dosis"/>
              </a:defRPr>
            </a:pPr>
            <a:r>
              <a:t>2. Recruiting</a:t>
            </a:r>
          </a:p>
          <a:p>
            <a:pPr>
              <a:lnSpc>
                <a:spcPct val="150000"/>
              </a:lnSpc>
              <a:defRPr sz="1800">
                <a:solidFill>
                  <a:srgbClr val="FFFFFF"/>
                </a:solidFill>
                <a:latin typeface="Dosis"/>
                <a:ea typeface="Dosis"/>
                <a:cs typeface="Dosis"/>
                <a:sym typeface="Dosis"/>
              </a:defRPr>
            </a:pPr>
            <a:r>
              <a:t>3. Product Updates</a:t>
            </a:r>
          </a:p>
          <a:p>
            <a:pPr>
              <a:lnSpc>
                <a:spcPct val="150000"/>
              </a:lnSpc>
              <a:defRPr sz="1800">
                <a:solidFill>
                  <a:srgbClr val="FFFFFF"/>
                </a:solidFill>
                <a:latin typeface="Dosis"/>
                <a:ea typeface="Dosis"/>
                <a:cs typeface="Dosis"/>
                <a:sym typeface="Dosis"/>
              </a:defRPr>
            </a:pPr>
            <a:r>
              <a:t>4.  Weekly Metrics</a:t>
            </a:r>
          </a:p>
        </p:txBody>
      </p:sp>
      <p:sp>
        <p:nvSpPr>
          <p:cNvPr id="119" name="Shape 60"/>
          <p:cNvSpPr/>
          <p:nvPr/>
        </p:nvSpPr>
        <p:spPr>
          <a:xfrm>
            <a:off x="469003" y="1765604"/>
            <a:ext cx="267301" cy="1"/>
          </a:xfrm>
          <a:prstGeom prst="line">
            <a:avLst/>
          </a:prstGeom>
          <a:ln cap="rnd">
            <a:solidFill>
              <a:srgbClr val="EBECED"/>
            </a:solidFill>
            <a:miter lim="8000"/>
          </a:ln>
        </p:spPr>
        <p:txBody>
          <a:bodyPr lIns="45719" rIns="45719"/>
          <a:lstStyle/>
          <a:p>
            <a:pPr/>
          </a:p>
        </p:txBody>
      </p:sp>
      <p:sp>
        <p:nvSpPr>
          <p:cNvPr id="120" name="Shape 61"/>
          <p:cNvSpPr txBox="1"/>
          <p:nvPr/>
        </p:nvSpPr>
        <p:spPr>
          <a:xfrm>
            <a:off x="469010" y="456284"/>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nchor="ctr">
            <a:spAutoFit/>
          </a:bodyPr>
          <a:lstStyle>
            <a:lvl1pPr>
              <a:defRPr sz="2400">
                <a:solidFill>
                  <a:srgbClr val="39D1B4"/>
                </a:solidFill>
                <a:latin typeface="Dosis"/>
                <a:ea typeface="Dosis"/>
                <a:cs typeface="Dosis"/>
                <a:sym typeface="Dosis"/>
              </a:defRPr>
            </a:lvl1pPr>
          </a:lstStyle>
          <a:p>
            <a:pPr/>
            <a:r>
              <a:t>CONTENTS</a:t>
            </a:r>
          </a:p>
        </p:txBody>
      </p:sp>
      <p:sp>
        <p:nvSpPr>
          <p:cNvPr id="121" name="Shape 62"/>
          <p:cNvSpPr/>
          <p:nvPr/>
        </p:nvSpPr>
        <p:spPr>
          <a:xfrm>
            <a:off x="469003" y="3927778"/>
            <a:ext cx="267301" cy="1"/>
          </a:xfrm>
          <a:prstGeom prst="line">
            <a:avLst/>
          </a:prstGeom>
          <a:ln cap="rnd">
            <a:solidFill>
              <a:srgbClr val="EBECED"/>
            </a:solidFill>
            <a:miter lim="8000"/>
          </a:ln>
        </p:spPr>
        <p:txBody>
          <a:bodyPr lIns="45719" rIns="45719"/>
          <a:lstStyle/>
          <a:p>
            <a:pPr/>
          </a:p>
        </p:txBody>
      </p:sp>
      <p:sp>
        <p:nvSpPr>
          <p:cNvPr id="122"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6">
    <p:bg>
      <p:bgPr>
        <a:solidFill>
          <a:srgbClr val="6AB1D3"/>
        </a:solidFill>
      </p:bgPr>
    </p:bg>
    <p:spTree>
      <p:nvGrpSpPr>
        <p:cNvPr id="1" name=""/>
        <p:cNvGrpSpPr/>
        <p:nvPr/>
      </p:nvGrpSpPr>
      <p:grpSpPr>
        <a:xfrm>
          <a:off x="0" y="0"/>
          <a:ext cx="0" cy="0"/>
          <a:chOff x="0" y="0"/>
          <a:chExt cx="0" cy="0"/>
        </a:xfrm>
      </p:grpSpPr>
      <p:sp>
        <p:nvSpPr>
          <p:cNvPr id="129" name="Shape 64"/>
          <p:cNvSpPr txBox="1"/>
          <p:nvPr/>
        </p:nvSpPr>
        <p:spPr>
          <a:xfrm>
            <a:off x="469020" y="1844035"/>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nchor="ctr">
            <a:spAutoFit/>
          </a:bodyPr>
          <a:lstStyle>
            <a:lvl1pPr>
              <a:defRPr sz="5600">
                <a:solidFill>
                  <a:srgbClr val="FFFFFF"/>
                </a:solidFill>
                <a:latin typeface="Dosis"/>
                <a:ea typeface="Dosis"/>
                <a:cs typeface="Dosis"/>
                <a:sym typeface="Dosis"/>
              </a:defRPr>
            </a:lvl1pPr>
          </a:lstStyle>
          <a:p>
            <a:pPr/>
            <a:r>
              <a:t>MAIN SECTION TITLE</a:t>
            </a:r>
          </a:p>
        </p:txBody>
      </p:sp>
      <p:sp>
        <p:nvSpPr>
          <p:cNvPr id="130" name="Shape 65"/>
          <p:cNvSpPr txBox="1"/>
          <p:nvPr/>
        </p:nvSpPr>
        <p:spPr>
          <a:xfrm>
            <a:off x="469010" y="2675610"/>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nchor="ctr">
            <a:spAutoFit/>
          </a:bodyPr>
          <a:lstStyle>
            <a:lvl1pPr>
              <a:defRPr sz="3500">
                <a:solidFill>
                  <a:srgbClr val="204056"/>
                </a:solidFill>
                <a:latin typeface="Dosis"/>
                <a:ea typeface="Dosis"/>
                <a:cs typeface="Dosis"/>
                <a:sym typeface="Dosis"/>
              </a:defRPr>
            </a:lvl1pPr>
          </a:lstStyle>
          <a:p>
            <a:pPr/>
            <a:r>
              <a:t>Subtitle goes here</a:t>
            </a:r>
          </a:p>
        </p:txBody>
      </p:sp>
      <p:sp>
        <p:nvSpPr>
          <p:cNvPr id="131"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7">
    <p:bg>
      <p:bgPr>
        <a:solidFill>
          <a:srgbClr val="E6E7E8"/>
        </a:solidFill>
      </p:bgPr>
    </p:bg>
    <p:spTree>
      <p:nvGrpSpPr>
        <p:cNvPr id="1" name=""/>
        <p:cNvGrpSpPr/>
        <p:nvPr/>
      </p:nvGrpSpPr>
      <p:grpSpPr>
        <a:xfrm>
          <a:off x="0" y="0"/>
          <a:ext cx="0" cy="0"/>
          <a:chOff x="0" y="0"/>
          <a:chExt cx="0" cy="0"/>
        </a:xfrm>
      </p:grpSpPr>
      <p:sp>
        <p:nvSpPr>
          <p:cNvPr id="138" name="Shape 67"/>
          <p:cNvSpPr txBox="1"/>
          <p:nvPr/>
        </p:nvSpPr>
        <p:spPr>
          <a:xfrm>
            <a:off x="469020" y="1844035"/>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nchor="ctr">
            <a:spAutoFit/>
          </a:bodyPr>
          <a:lstStyle>
            <a:lvl1pPr>
              <a:defRPr sz="5600">
                <a:solidFill>
                  <a:srgbClr val="204056"/>
                </a:solidFill>
                <a:latin typeface="Dosis"/>
                <a:ea typeface="Dosis"/>
                <a:cs typeface="Dosis"/>
                <a:sym typeface="Dosis"/>
              </a:defRPr>
            </a:lvl1pPr>
          </a:lstStyle>
          <a:p>
            <a:pPr/>
            <a:r>
              <a:t>SUB-SECTION TITLE</a:t>
            </a:r>
          </a:p>
        </p:txBody>
      </p:sp>
      <p:sp>
        <p:nvSpPr>
          <p:cNvPr id="139" name="Shape 68"/>
          <p:cNvSpPr txBox="1"/>
          <p:nvPr/>
        </p:nvSpPr>
        <p:spPr>
          <a:xfrm>
            <a:off x="469010" y="2675610"/>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nchor="ctr">
            <a:spAutoFit/>
          </a:bodyPr>
          <a:lstStyle>
            <a:lvl1pPr>
              <a:defRPr sz="3500">
                <a:solidFill>
                  <a:srgbClr val="BCBEC0"/>
                </a:solidFill>
                <a:latin typeface="Dosis"/>
                <a:ea typeface="Dosis"/>
                <a:cs typeface="Dosis"/>
                <a:sym typeface="Dosis"/>
              </a:defRPr>
            </a:lvl1pPr>
          </a:lstStyle>
          <a:p>
            <a:pPr/>
            <a:r>
              <a:t>Subtitle goes here</a:t>
            </a:r>
          </a:p>
        </p:txBody>
      </p:sp>
      <p:sp>
        <p:nvSpPr>
          <p:cNvPr id="140"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1">
    <p:spTree>
      <p:nvGrpSpPr>
        <p:cNvPr id="1" name=""/>
        <p:cNvGrpSpPr/>
        <p:nvPr/>
      </p:nvGrpSpPr>
      <p:grpSpPr>
        <a:xfrm>
          <a:off x="0" y="0"/>
          <a:ext cx="0" cy="0"/>
          <a:chOff x="0" y="0"/>
          <a:chExt cx="0" cy="0"/>
        </a:xfrm>
      </p:grpSpPr>
      <p:sp>
        <p:nvSpPr>
          <p:cNvPr id="147" name="Shape 70"/>
          <p:cNvSpPr txBox="1"/>
          <p:nvPr/>
        </p:nvSpPr>
        <p:spPr>
          <a:xfrm>
            <a:off x="469024" y="1767264"/>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p>
            <a:pPr>
              <a:defRPr sz="3200">
                <a:solidFill>
                  <a:srgbClr val="295269"/>
                </a:solidFill>
                <a:latin typeface="Dosis"/>
                <a:ea typeface="Dosis"/>
                <a:cs typeface="Dosis"/>
                <a:sym typeface="Dosis"/>
              </a:defRPr>
            </a:pPr>
            <a:r>
              <a:t>Key statement goes here. Collaboratively administrate empower markets via plug-and-play networks. </a:t>
            </a:r>
            <a:r>
              <a:rPr>
                <a:solidFill>
                  <a:srgbClr val="FA726E"/>
                </a:solidFill>
              </a:rPr>
              <a:t>Highlights</a:t>
            </a:r>
            <a:r>
              <a:t> procrastinate B2C users after </a:t>
            </a:r>
            <a:r>
              <a:rPr>
                <a:solidFill>
                  <a:srgbClr val="FA726E"/>
                </a:solidFill>
              </a:rPr>
              <a:t>installed base</a:t>
            </a:r>
            <a:r>
              <a:t> benefits.</a:t>
            </a:r>
          </a:p>
        </p:txBody>
      </p:sp>
      <p:sp>
        <p:nvSpPr>
          <p:cNvPr id="148" name="Shape 71"/>
          <p:cNvSpPr txBox="1"/>
          <p:nvPr/>
        </p:nvSpPr>
        <p:spPr>
          <a:xfrm>
            <a:off x="469031" y="1000329"/>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nchor="ctr">
            <a:spAutoFit/>
          </a:bodyPr>
          <a:lstStyle>
            <a:lvl1pPr>
              <a:defRPr sz="1800">
                <a:solidFill>
                  <a:srgbClr val="939598"/>
                </a:solidFill>
                <a:latin typeface="Dosis"/>
                <a:ea typeface="Dosis"/>
                <a:cs typeface="Dosis"/>
                <a:sym typeface="Dosis"/>
              </a:defRPr>
            </a:lvl1pPr>
          </a:lstStyle>
          <a:p>
            <a:pPr/>
            <a:r>
              <a:t>GOAL</a:t>
            </a:r>
          </a:p>
        </p:txBody>
      </p:sp>
      <p:sp>
        <p:nvSpPr>
          <p:cNvPr id="149"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9">
    <p:spTree>
      <p:nvGrpSpPr>
        <p:cNvPr id="1" name=""/>
        <p:cNvGrpSpPr/>
        <p:nvPr/>
      </p:nvGrpSpPr>
      <p:grpSpPr>
        <a:xfrm>
          <a:off x="0" y="0"/>
          <a:ext cx="0" cy="0"/>
          <a:chOff x="0" y="0"/>
          <a:chExt cx="0" cy="0"/>
        </a:xfrm>
      </p:grpSpPr>
      <p:sp>
        <p:nvSpPr>
          <p:cNvPr id="156" name="Shape 73"/>
          <p:cNvSpPr txBox="1"/>
          <p:nvPr/>
        </p:nvSpPr>
        <p:spPr>
          <a:xfrm>
            <a:off x="468999" y="2073324"/>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p>
            <a:pPr>
              <a:lnSpc>
                <a:spcPct val="150000"/>
              </a:lnSpc>
              <a:defRPr sz="1800">
                <a:solidFill>
                  <a:srgbClr val="295269"/>
                </a:solidFill>
                <a:latin typeface="Dosis"/>
                <a:ea typeface="Dosis"/>
                <a:cs typeface="Dosis"/>
                <a:sym typeface="Dosis"/>
              </a:defRPr>
            </a:pPr>
            <a:r>
              <a:t>1. Announcements</a:t>
            </a:r>
            <a:endParaRPr sz="1000"/>
          </a:p>
          <a:p>
            <a:pPr>
              <a:lnSpc>
                <a:spcPct val="150000"/>
              </a:lnSpc>
              <a:defRPr sz="1800">
                <a:solidFill>
                  <a:srgbClr val="295269"/>
                </a:solidFill>
                <a:latin typeface="Dosis"/>
                <a:ea typeface="Dosis"/>
                <a:cs typeface="Dosis"/>
                <a:sym typeface="Dosis"/>
              </a:defRPr>
            </a:pPr>
            <a:r>
              <a:t>2. Recruiting</a:t>
            </a:r>
          </a:p>
          <a:p>
            <a:pPr>
              <a:lnSpc>
                <a:spcPct val="150000"/>
              </a:lnSpc>
              <a:defRPr sz="1800">
                <a:solidFill>
                  <a:srgbClr val="295269"/>
                </a:solidFill>
                <a:latin typeface="Dosis"/>
                <a:ea typeface="Dosis"/>
                <a:cs typeface="Dosis"/>
                <a:sym typeface="Dosis"/>
              </a:defRPr>
            </a:pPr>
            <a:r>
              <a:t>3. Product Updates</a:t>
            </a:r>
          </a:p>
          <a:p>
            <a:pPr>
              <a:lnSpc>
                <a:spcPct val="150000"/>
              </a:lnSpc>
              <a:defRPr sz="1800">
                <a:solidFill>
                  <a:srgbClr val="295269"/>
                </a:solidFill>
                <a:latin typeface="Dosis"/>
                <a:ea typeface="Dosis"/>
                <a:cs typeface="Dosis"/>
                <a:sym typeface="Dosis"/>
              </a:defRPr>
            </a:pPr>
            <a:r>
              <a:t>4.  Weekly Metrics</a:t>
            </a:r>
          </a:p>
        </p:txBody>
      </p:sp>
      <p:sp>
        <p:nvSpPr>
          <p:cNvPr id="157" name="Shape 74"/>
          <p:cNvSpPr/>
          <p:nvPr/>
        </p:nvSpPr>
        <p:spPr>
          <a:xfrm>
            <a:off x="469003" y="1765604"/>
            <a:ext cx="267301" cy="1"/>
          </a:xfrm>
          <a:prstGeom prst="line">
            <a:avLst/>
          </a:prstGeom>
          <a:ln cap="rnd">
            <a:solidFill>
              <a:srgbClr val="295269"/>
            </a:solidFill>
            <a:miter lim="8000"/>
          </a:ln>
        </p:spPr>
        <p:txBody>
          <a:bodyPr lIns="45719" rIns="45719"/>
          <a:lstStyle/>
          <a:p>
            <a:pPr/>
          </a:p>
        </p:txBody>
      </p:sp>
      <p:sp>
        <p:nvSpPr>
          <p:cNvPr id="158" name="Shape 75"/>
          <p:cNvSpPr txBox="1"/>
          <p:nvPr/>
        </p:nvSpPr>
        <p:spPr>
          <a:xfrm>
            <a:off x="469010" y="456284"/>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nchor="ctr">
            <a:spAutoFit/>
          </a:bodyPr>
          <a:lstStyle>
            <a:lvl1pPr>
              <a:defRPr sz="2400">
                <a:solidFill>
                  <a:srgbClr val="6AB1D3"/>
                </a:solidFill>
                <a:latin typeface="Dosis"/>
                <a:ea typeface="Dosis"/>
                <a:cs typeface="Dosis"/>
                <a:sym typeface="Dosis"/>
              </a:defRPr>
            </a:lvl1pPr>
          </a:lstStyle>
          <a:p>
            <a:pPr/>
            <a:r>
              <a:t>LIST OF THINGS</a:t>
            </a:r>
          </a:p>
        </p:txBody>
      </p:sp>
      <p:sp>
        <p:nvSpPr>
          <p:cNvPr id="159" name="Shape 76"/>
          <p:cNvSpPr/>
          <p:nvPr/>
        </p:nvSpPr>
        <p:spPr>
          <a:xfrm>
            <a:off x="469003" y="3927778"/>
            <a:ext cx="267301" cy="1"/>
          </a:xfrm>
          <a:prstGeom prst="line">
            <a:avLst/>
          </a:prstGeom>
          <a:ln cap="rnd">
            <a:solidFill>
              <a:srgbClr val="295269"/>
            </a:solidFill>
            <a:miter lim="8000"/>
          </a:ln>
        </p:spPr>
        <p:txBody>
          <a:bodyPr lIns="45719" rIns="45719"/>
          <a:lstStyle/>
          <a:p>
            <a:pPr/>
          </a:p>
        </p:txBody>
      </p:sp>
      <p:sp>
        <p:nvSpPr>
          <p:cNvPr id="160"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8">
    <p:spTree>
      <p:nvGrpSpPr>
        <p:cNvPr id="1" name=""/>
        <p:cNvGrpSpPr/>
        <p:nvPr/>
      </p:nvGrpSpPr>
      <p:grpSpPr>
        <a:xfrm>
          <a:off x="0" y="0"/>
          <a:ext cx="0" cy="0"/>
          <a:chOff x="0" y="0"/>
          <a:chExt cx="0" cy="0"/>
        </a:xfrm>
      </p:grpSpPr>
      <p:sp>
        <p:nvSpPr>
          <p:cNvPr id="167" name="Shape 78"/>
          <p:cNvSpPr txBox="1"/>
          <p:nvPr/>
        </p:nvSpPr>
        <p:spPr>
          <a:xfrm>
            <a:off x="469024" y="1083775"/>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p>
            <a:pPr>
              <a:defRPr sz="2800">
                <a:solidFill>
                  <a:srgbClr val="295269"/>
                </a:solidFill>
                <a:latin typeface="Dosis"/>
                <a:ea typeface="Dosis"/>
                <a:cs typeface="Dosis"/>
                <a:sym typeface="Dosis"/>
              </a:defRPr>
            </a:pPr>
            <a:r>
              <a:t>Key statement goes here with </a:t>
            </a:r>
            <a:r>
              <a:rPr>
                <a:solidFill>
                  <a:srgbClr val="FA726E"/>
                </a:solidFill>
              </a:rPr>
              <a:t>highlights</a:t>
            </a:r>
            <a:r>
              <a:t>. Collaboratively administrate empowered channel.</a:t>
            </a:r>
          </a:p>
        </p:txBody>
      </p:sp>
      <p:sp>
        <p:nvSpPr>
          <p:cNvPr id="168" name="Shape 79"/>
          <p:cNvSpPr txBox="1"/>
          <p:nvPr/>
        </p:nvSpPr>
        <p:spPr>
          <a:xfrm>
            <a:off x="469024" y="2543424"/>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p>
            <a:pPr marL="228600" indent="-304800">
              <a:lnSpc>
                <a:spcPct val="120000"/>
              </a:lnSpc>
              <a:buClr>
                <a:srgbClr val="295269"/>
              </a:buClr>
              <a:buSzPts val="1800"/>
              <a:buFont typeface="Helvetica"/>
              <a:buChar char="•"/>
              <a:defRPr sz="1800">
                <a:solidFill>
                  <a:srgbClr val="295269"/>
                </a:solidFill>
                <a:latin typeface="Dosis"/>
                <a:ea typeface="Dosis"/>
                <a:cs typeface="Dosis"/>
                <a:sym typeface="Dosis"/>
              </a:defRPr>
            </a:pPr>
            <a:r>
              <a:t>List Item functional solutions</a:t>
            </a:r>
          </a:p>
          <a:p>
            <a:pPr marL="228600" indent="-304800">
              <a:lnSpc>
                <a:spcPct val="120000"/>
              </a:lnSpc>
              <a:buClr>
                <a:srgbClr val="295269"/>
              </a:buClr>
              <a:buSzPts val="1800"/>
              <a:buFont typeface="Helvetica"/>
              <a:buChar char="•"/>
              <a:defRPr sz="1800">
                <a:solidFill>
                  <a:srgbClr val="295269"/>
                </a:solidFill>
                <a:latin typeface="Dosis"/>
                <a:ea typeface="Dosis"/>
                <a:cs typeface="Dosis"/>
                <a:sym typeface="Dosis"/>
              </a:defRPr>
            </a:pPr>
            <a:r>
              <a:t>List Item cross-media value</a:t>
            </a:r>
          </a:p>
          <a:p>
            <a:pPr marL="228600" indent="-304800">
              <a:lnSpc>
                <a:spcPct val="120000"/>
              </a:lnSpc>
              <a:buClr>
                <a:srgbClr val="295269"/>
              </a:buClr>
              <a:buSzPts val="1800"/>
              <a:buFont typeface="Helvetica"/>
              <a:buChar char="•"/>
              <a:defRPr sz="1800">
                <a:solidFill>
                  <a:srgbClr val="295269"/>
                </a:solidFill>
                <a:latin typeface="Dosis"/>
                <a:ea typeface="Dosis"/>
                <a:cs typeface="Dosis"/>
                <a:sym typeface="Dosis"/>
              </a:defRPr>
            </a:pPr>
            <a:r>
              <a:t>List Item maximize timely </a:t>
            </a:r>
          </a:p>
          <a:p>
            <a:pPr marL="228600" indent="-304800">
              <a:lnSpc>
                <a:spcPct val="120000"/>
              </a:lnSpc>
              <a:buClr>
                <a:srgbClr val="295269"/>
              </a:buClr>
              <a:buSzPts val="1800"/>
              <a:buFont typeface="Helvetica"/>
              <a:buChar char="•"/>
              <a:defRPr sz="1800">
                <a:solidFill>
                  <a:srgbClr val="295269"/>
                </a:solidFill>
                <a:latin typeface="Dosis"/>
                <a:ea typeface="Dosis"/>
                <a:cs typeface="Dosis"/>
                <a:sym typeface="Dosis"/>
              </a:defRPr>
            </a:pPr>
            <a:r>
              <a:t>List Item professionally cultivate </a:t>
            </a:r>
          </a:p>
          <a:p>
            <a:pPr marL="228600" indent="-304800">
              <a:lnSpc>
                <a:spcPct val="120000"/>
              </a:lnSpc>
              <a:buClr>
                <a:srgbClr val="295269"/>
              </a:buClr>
              <a:buSzPts val="1800"/>
              <a:buFont typeface="Helvetica"/>
              <a:buChar char="•"/>
              <a:defRPr sz="1800">
                <a:solidFill>
                  <a:srgbClr val="295269"/>
                </a:solidFill>
                <a:latin typeface="Dosis"/>
                <a:ea typeface="Dosis"/>
                <a:cs typeface="Dosis"/>
                <a:sym typeface="Dosis"/>
              </a:defRPr>
            </a:pPr>
            <a:r>
              <a:t>List Item dynamically innovate</a:t>
            </a:r>
          </a:p>
        </p:txBody>
      </p:sp>
      <p:sp>
        <p:nvSpPr>
          <p:cNvPr id="169" name="Shape 80"/>
          <p:cNvSpPr txBox="1"/>
          <p:nvPr/>
        </p:nvSpPr>
        <p:spPr>
          <a:xfrm>
            <a:off x="469031" y="427076"/>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nchor="ctr">
            <a:spAutoFit/>
          </a:bodyPr>
          <a:lstStyle>
            <a:lvl1pPr>
              <a:defRPr sz="1800">
                <a:solidFill>
                  <a:srgbClr val="939598"/>
                </a:solidFill>
                <a:latin typeface="Dosis"/>
                <a:ea typeface="Dosis"/>
                <a:cs typeface="Dosis"/>
                <a:sym typeface="Dosis"/>
              </a:defRPr>
            </a:lvl1pPr>
          </a:lstStyle>
          <a:p>
            <a:pPr/>
            <a:r>
              <a:t>TITLE</a:t>
            </a:r>
          </a:p>
        </p:txBody>
      </p:sp>
      <p:sp>
        <p:nvSpPr>
          <p:cNvPr id="170"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8_1">
    <p:spTree>
      <p:nvGrpSpPr>
        <p:cNvPr id="1" name=""/>
        <p:cNvGrpSpPr/>
        <p:nvPr/>
      </p:nvGrpSpPr>
      <p:grpSpPr>
        <a:xfrm>
          <a:off x="0" y="0"/>
          <a:ext cx="0" cy="0"/>
          <a:chOff x="0" y="0"/>
          <a:chExt cx="0" cy="0"/>
        </a:xfrm>
      </p:grpSpPr>
      <p:sp>
        <p:nvSpPr>
          <p:cNvPr id="177" name="Shape 82"/>
          <p:cNvSpPr txBox="1"/>
          <p:nvPr/>
        </p:nvSpPr>
        <p:spPr>
          <a:xfrm>
            <a:off x="469024" y="1083775"/>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p>
            <a:pPr>
              <a:defRPr sz="2800">
                <a:solidFill>
                  <a:srgbClr val="295269"/>
                </a:solidFill>
                <a:latin typeface="Dosis"/>
                <a:ea typeface="Dosis"/>
                <a:cs typeface="Dosis"/>
                <a:sym typeface="Dosis"/>
              </a:defRPr>
            </a:pPr>
            <a:r>
              <a:t>Key statement goes here with </a:t>
            </a:r>
            <a:r>
              <a:rPr>
                <a:solidFill>
                  <a:srgbClr val="FA726E"/>
                </a:solidFill>
              </a:rPr>
              <a:t>highlights</a:t>
            </a:r>
            <a:r>
              <a:t>. Collaboratively administrate empowered channel.</a:t>
            </a:r>
          </a:p>
        </p:txBody>
      </p:sp>
      <p:sp>
        <p:nvSpPr>
          <p:cNvPr id="178" name="Shape 83"/>
          <p:cNvSpPr txBox="1"/>
          <p:nvPr/>
        </p:nvSpPr>
        <p:spPr>
          <a:xfrm>
            <a:off x="469031" y="427076"/>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nchor="ctr">
            <a:spAutoFit/>
          </a:bodyPr>
          <a:lstStyle>
            <a:lvl1pPr>
              <a:defRPr sz="1800">
                <a:solidFill>
                  <a:srgbClr val="939598"/>
                </a:solidFill>
                <a:latin typeface="Dosis"/>
                <a:ea typeface="Dosis"/>
                <a:cs typeface="Dosis"/>
                <a:sym typeface="Dosis"/>
              </a:defRPr>
            </a:lvl1pPr>
          </a:lstStyle>
          <a:p>
            <a:pPr/>
            <a:r>
              <a:t>TITLE</a:t>
            </a:r>
          </a:p>
        </p:txBody>
      </p:sp>
      <p:sp>
        <p:nvSpPr>
          <p:cNvPr id="179" name="Body Level One…"/>
          <p:cNvSpPr txBox="1"/>
          <p:nvPr>
            <p:ph type="body" sz="half" idx="1"/>
          </p:nvPr>
        </p:nvSpPr>
        <p:spPr>
          <a:xfrm>
            <a:off x="469025" y="2735199"/>
            <a:ext cx="8210400" cy="2011501"/>
          </a:xfrm>
          <a:prstGeom prst="rect">
            <a:avLst/>
          </a:prstGeom>
        </p:spPr>
        <p:txBody>
          <a:bodyPr/>
          <a:lstStyle>
            <a:lvl1pPr indent="-381000">
              <a:lnSpc>
                <a:spcPct val="100000"/>
              </a:lnSpc>
              <a:spcBef>
                <a:spcPts val="600"/>
              </a:spcBef>
              <a:buClr>
                <a:srgbClr val="000000"/>
              </a:buClr>
              <a:buSzPts val="2400"/>
              <a:buFont typeface="Helvetica"/>
              <a:defRPr sz="2400">
                <a:solidFill>
                  <a:srgbClr val="000000"/>
                </a:solidFill>
                <a:latin typeface="Dosis"/>
                <a:ea typeface="Dosis"/>
                <a:cs typeface="Dosis"/>
                <a:sym typeface="Dosis"/>
              </a:defRPr>
            </a:lvl1pPr>
            <a:lvl2pPr marL="1714500" indent="-1066800">
              <a:lnSpc>
                <a:spcPct val="100000"/>
              </a:lnSpc>
              <a:spcBef>
                <a:spcPts val="600"/>
              </a:spcBef>
              <a:buClr>
                <a:srgbClr val="000000"/>
              </a:buClr>
              <a:buSzPts val="2400"/>
              <a:buFont typeface="Helvetica"/>
              <a:defRPr sz="2400">
                <a:solidFill>
                  <a:srgbClr val="000000"/>
                </a:solidFill>
                <a:latin typeface="Dosis"/>
                <a:ea typeface="Dosis"/>
                <a:cs typeface="Dosis"/>
                <a:sym typeface="Dosis"/>
              </a:defRPr>
            </a:lvl2pPr>
            <a:lvl3pPr marL="2171700" indent="-1066800">
              <a:lnSpc>
                <a:spcPct val="100000"/>
              </a:lnSpc>
              <a:spcBef>
                <a:spcPts val="600"/>
              </a:spcBef>
              <a:buClr>
                <a:srgbClr val="000000"/>
              </a:buClr>
              <a:buSzPts val="2400"/>
              <a:buFont typeface="Helvetica"/>
              <a:defRPr sz="2400">
                <a:solidFill>
                  <a:srgbClr val="000000"/>
                </a:solidFill>
                <a:latin typeface="Dosis"/>
                <a:ea typeface="Dosis"/>
                <a:cs typeface="Dosis"/>
                <a:sym typeface="Dosis"/>
              </a:defRPr>
            </a:lvl3pPr>
            <a:lvl4pPr marL="2628900" indent="-1066800">
              <a:lnSpc>
                <a:spcPct val="100000"/>
              </a:lnSpc>
              <a:spcBef>
                <a:spcPts val="600"/>
              </a:spcBef>
              <a:buClr>
                <a:srgbClr val="000000"/>
              </a:buClr>
              <a:buSzPts val="2400"/>
              <a:buFont typeface="Helvetica"/>
              <a:defRPr sz="2400">
                <a:solidFill>
                  <a:srgbClr val="000000"/>
                </a:solidFill>
                <a:latin typeface="Dosis"/>
                <a:ea typeface="Dosis"/>
                <a:cs typeface="Dosis"/>
                <a:sym typeface="Dosis"/>
              </a:defRPr>
            </a:lvl4pPr>
            <a:lvl5pPr marL="3086100" indent="-1066800">
              <a:lnSpc>
                <a:spcPct val="100000"/>
              </a:lnSpc>
              <a:spcBef>
                <a:spcPts val="600"/>
              </a:spcBef>
              <a:buClr>
                <a:srgbClr val="000000"/>
              </a:buClr>
              <a:buSzPts val="2400"/>
              <a:buFont typeface="Helvetica"/>
              <a:defRPr sz="2400">
                <a:solidFill>
                  <a:srgbClr val="000000"/>
                </a:solidFill>
                <a:latin typeface="Dosis"/>
                <a:ea typeface="Dosis"/>
                <a:cs typeface="Dosis"/>
                <a:sym typeface="Dosis"/>
              </a:defRPr>
            </a:lvl5pPr>
          </a:lstStyle>
          <a:p>
            <a:pPr/>
            <a:r>
              <a:t>Body Level One</a:t>
            </a:r>
          </a:p>
          <a:p>
            <a:pPr lvl="1"/>
            <a:r>
              <a:t>Body Level Two</a:t>
            </a:r>
          </a:p>
          <a:p>
            <a:pPr lvl="2"/>
            <a:r>
              <a:t>Body Level Three</a:t>
            </a:r>
          </a:p>
          <a:p>
            <a:pPr lvl="3"/>
            <a:r>
              <a:t>Body Level Four</a:t>
            </a:r>
          </a:p>
          <a:p>
            <a:pPr lvl="4"/>
            <a:r>
              <a:t>Body Level Five</a:t>
            </a:r>
          </a:p>
        </p:txBody>
      </p:sp>
      <p:sp>
        <p:nvSpPr>
          <p:cNvPr id="180"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20" name="Title Text"/>
          <p:cNvSpPr txBox="1"/>
          <p:nvPr>
            <p:ph type="title"/>
          </p:nvPr>
        </p:nvSpPr>
        <p:spPr>
          <a:xfrm>
            <a:off x="311699" y="2150849"/>
            <a:ext cx="8520602" cy="841801"/>
          </a:xfrm>
          <a:prstGeom prst="rect">
            <a:avLst/>
          </a:prstGeom>
        </p:spPr>
        <p:txBody>
          <a:bodyPr anchor="ctr"/>
          <a:lstStyle>
            <a:lvl1pPr algn="ctr">
              <a:defRPr sz="3600"/>
            </a:lvl1p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3">
    <p:spTree>
      <p:nvGrpSpPr>
        <p:cNvPr id="1" name=""/>
        <p:cNvGrpSpPr/>
        <p:nvPr/>
      </p:nvGrpSpPr>
      <p:grpSpPr>
        <a:xfrm>
          <a:off x="0" y="0"/>
          <a:ext cx="0" cy="0"/>
          <a:chOff x="0" y="0"/>
          <a:chExt cx="0" cy="0"/>
        </a:xfrm>
      </p:grpSpPr>
      <p:sp>
        <p:nvSpPr>
          <p:cNvPr id="187" name="Shape 86"/>
          <p:cNvSpPr txBox="1"/>
          <p:nvPr/>
        </p:nvSpPr>
        <p:spPr>
          <a:xfrm>
            <a:off x="469024" y="2435760"/>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nchor="ctr">
            <a:spAutoFit/>
          </a:bodyPr>
          <a:lstStyle>
            <a:lvl1pPr>
              <a:defRPr sz="1800">
                <a:solidFill>
                  <a:srgbClr val="295269"/>
                </a:solidFill>
                <a:latin typeface="Dosis"/>
                <a:ea typeface="Dosis"/>
                <a:cs typeface="Dosis"/>
                <a:sym typeface="Dosis"/>
              </a:defRPr>
            </a:lvl1pPr>
          </a:lstStyle>
          <a:p>
            <a:pPr/>
            <a:r>
              <a:t>Key statement goes here with important notes and thoughts.</a:t>
            </a:r>
          </a:p>
        </p:txBody>
      </p:sp>
      <p:sp>
        <p:nvSpPr>
          <p:cNvPr id="188" name="Shape 87"/>
          <p:cNvSpPr txBox="1"/>
          <p:nvPr/>
        </p:nvSpPr>
        <p:spPr>
          <a:xfrm>
            <a:off x="469024" y="1083775"/>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p>
            <a:pPr>
              <a:defRPr sz="2800">
                <a:solidFill>
                  <a:srgbClr val="295269"/>
                </a:solidFill>
                <a:latin typeface="Dosis"/>
                <a:ea typeface="Dosis"/>
                <a:cs typeface="Dosis"/>
                <a:sym typeface="Dosis"/>
              </a:defRPr>
            </a:pPr>
            <a:r>
              <a:t>Key statement goes here with </a:t>
            </a:r>
            <a:r>
              <a:rPr>
                <a:solidFill>
                  <a:srgbClr val="FA726E"/>
                </a:solidFill>
              </a:rPr>
              <a:t>highlights</a:t>
            </a:r>
            <a:r>
              <a:t>. Collaboratively administrate empowered channel.</a:t>
            </a:r>
          </a:p>
        </p:txBody>
      </p:sp>
      <p:sp>
        <p:nvSpPr>
          <p:cNvPr id="189" name="Shape 88"/>
          <p:cNvSpPr txBox="1"/>
          <p:nvPr/>
        </p:nvSpPr>
        <p:spPr>
          <a:xfrm>
            <a:off x="469002" y="427084"/>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nchor="ctr">
            <a:spAutoFit/>
          </a:bodyPr>
          <a:lstStyle>
            <a:lvl1pPr>
              <a:defRPr sz="1800">
                <a:solidFill>
                  <a:srgbClr val="939598"/>
                </a:solidFill>
                <a:latin typeface="Dosis"/>
                <a:ea typeface="Dosis"/>
                <a:cs typeface="Dosis"/>
                <a:sym typeface="Dosis"/>
              </a:defRPr>
            </a:lvl1pPr>
          </a:lstStyle>
          <a:p>
            <a:pPr/>
            <a:r>
              <a:t>TITLE</a:t>
            </a:r>
          </a:p>
        </p:txBody>
      </p:sp>
      <p:sp>
        <p:nvSpPr>
          <p:cNvPr id="190" name="Shape 89"/>
          <p:cNvSpPr txBox="1"/>
          <p:nvPr/>
        </p:nvSpPr>
        <p:spPr>
          <a:xfrm>
            <a:off x="4840999" y="2435760"/>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nchor="ctr">
            <a:spAutoFit/>
          </a:bodyPr>
          <a:lstStyle>
            <a:lvl1pPr>
              <a:defRPr sz="1800">
                <a:solidFill>
                  <a:srgbClr val="295269"/>
                </a:solidFill>
                <a:latin typeface="Dosis"/>
                <a:ea typeface="Dosis"/>
                <a:cs typeface="Dosis"/>
                <a:sym typeface="Dosis"/>
              </a:defRPr>
            </a:lvl1pPr>
          </a:lstStyle>
          <a:p>
            <a:pPr/>
            <a:r>
              <a:t>Key statement goes here with important notes and thoughts.</a:t>
            </a:r>
          </a:p>
        </p:txBody>
      </p:sp>
      <p:sp>
        <p:nvSpPr>
          <p:cNvPr id="191" name="Shape 90"/>
          <p:cNvSpPr txBox="1"/>
          <p:nvPr/>
        </p:nvSpPr>
        <p:spPr>
          <a:xfrm>
            <a:off x="4840999" y="3269524"/>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p>
            <a:pPr>
              <a:lnSpc>
                <a:spcPct val="120000"/>
              </a:lnSpc>
              <a:defRPr sz="1100">
                <a:solidFill>
                  <a:srgbClr val="295269"/>
                </a:solidFill>
                <a:latin typeface="Dosis"/>
                <a:ea typeface="Dosis"/>
                <a:cs typeface="Dosis"/>
                <a:sym typeface="Dosis"/>
              </a:defRPr>
            </a:pPr>
            <a:r>
              <a:t>Efficiently unleash cross-media information without cross-media value. </a:t>
            </a:r>
            <a:r>
              <a:rPr>
                <a:solidFill>
                  <a:srgbClr val="FA726E"/>
                </a:solidFill>
              </a:rPr>
              <a:t>Quickly maximize timely</a:t>
            </a:r>
            <a:r>
              <a:t> deliverables for real-time schemas. Dramatically maintain clicks-and-mortar solutions without functional solutions for real-time schemas. Dramatically maintain clicks-and-mortar solutions without functional solutions.</a:t>
            </a:r>
          </a:p>
        </p:txBody>
      </p:sp>
      <p:sp>
        <p:nvSpPr>
          <p:cNvPr id="192" name="Shape 91"/>
          <p:cNvSpPr txBox="1"/>
          <p:nvPr/>
        </p:nvSpPr>
        <p:spPr>
          <a:xfrm>
            <a:off x="469024" y="3269524"/>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p>
            <a:pPr>
              <a:lnSpc>
                <a:spcPct val="120000"/>
              </a:lnSpc>
              <a:defRPr sz="1100">
                <a:solidFill>
                  <a:srgbClr val="295269"/>
                </a:solidFill>
                <a:latin typeface="Dosis"/>
                <a:ea typeface="Dosis"/>
                <a:cs typeface="Dosis"/>
                <a:sym typeface="Dosis"/>
              </a:defRPr>
            </a:pPr>
            <a:r>
              <a:t>Efficiently unleash cross-media information without cross-media value. </a:t>
            </a:r>
            <a:r>
              <a:rPr>
                <a:solidFill>
                  <a:srgbClr val="FA726E"/>
                </a:solidFill>
              </a:rPr>
              <a:t>Quickly maximize timely</a:t>
            </a:r>
            <a:r>
              <a:t> deliverables for real-time schemas. Dramatically maintain clicks-and-mortar solutions without functional solutions for real-time schemas. Dramatically maintain clicks-and-mortar solutions without functional solutions.</a:t>
            </a:r>
          </a:p>
        </p:txBody>
      </p:sp>
      <p:sp>
        <p:nvSpPr>
          <p:cNvPr id="193"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4">
    <p:spTree>
      <p:nvGrpSpPr>
        <p:cNvPr id="1" name=""/>
        <p:cNvGrpSpPr/>
        <p:nvPr/>
      </p:nvGrpSpPr>
      <p:grpSpPr>
        <a:xfrm>
          <a:off x="0" y="0"/>
          <a:ext cx="0" cy="0"/>
          <a:chOff x="0" y="0"/>
          <a:chExt cx="0" cy="0"/>
        </a:xfrm>
      </p:grpSpPr>
      <p:sp>
        <p:nvSpPr>
          <p:cNvPr id="200" name="Shape 93"/>
          <p:cNvSpPr txBox="1"/>
          <p:nvPr/>
        </p:nvSpPr>
        <p:spPr>
          <a:xfrm>
            <a:off x="469024" y="1083775"/>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p>
            <a:pPr>
              <a:defRPr sz="2800">
                <a:solidFill>
                  <a:srgbClr val="295269"/>
                </a:solidFill>
                <a:latin typeface="Dosis"/>
                <a:ea typeface="Dosis"/>
                <a:cs typeface="Dosis"/>
                <a:sym typeface="Dosis"/>
              </a:defRPr>
            </a:pPr>
            <a:r>
              <a:t>Key statement goes here with </a:t>
            </a:r>
            <a:r>
              <a:rPr>
                <a:solidFill>
                  <a:srgbClr val="FA726E"/>
                </a:solidFill>
              </a:rPr>
              <a:t>highlights</a:t>
            </a:r>
            <a:r>
              <a:t>. Collaboratively administrate empowered channel.</a:t>
            </a:r>
          </a:p>
        </p:txBody>
      </p:sp>
      <p:sp>
        <p:nvSpPr>
          <p:cNvPr id="201" name="Shape 94"/>
          <p:cNvSpPr txBox="1"/>
          <p:nvPr/>
        </p:nvSpPr>
        <p:spPr>
          <a:xfrm>
            <a:off x="469025" y="3269524"/>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p>
            <a:pPr>
              <a:lnSpc>
                <a:spcPct val="120000"/>
              </a:lnSpc>
              <a:defRPr sz="1100">
                <a:solidFill>
                  <a:srgbClr val="295269"/>
                </a:solidFill>
                <a:latin typeface="Dosis"/>
                <a:ea typeface="Dosis"/>
                <a:cs typeface="Dosis"/>
                <a:sym typeface="Dosis"/>
              </a:defRPr>
            </a:pPr>
            <a:r>
              <a:t>Efficiently unleash cross-media information without cross-media value. </a:t>
            </a:r>
            <a:r>
              <a:rPr>
                <a:solidFill>
                  <a:srgbClr val="FA726E"/>
                </a:solidFill>
              </a:rPr>
              <a:t>Quickly maximize timely</a:t>
            </a:r>
            <a:r>
              <a:t> deliverables for real-time schemas. Dramatically maintain clicks-and-mortar solutions without functional solutions.</a:t>
            </a:r>
          </a:p>
        </p:txBody>
      </p:sp>
      <p:sp>
        <p:nvSpPr>
          <p:cNvPr id="202" name="Shape 95"/>
          <p:cNvSpPr txBox="1"/>
          <p:nvPr/>
        </p:nvSpPr>
        <p:spPr>
          <a:xfrm>
            <a:off x="469031" y="2466975"/>
            <a:ext cx="12701" cy="127000"/>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lvl1pPr>
              <a:defRPr sz="1800">
                <a:solidFill>
                  <a:srgbClr val="295269"/>
                </a:solidFill>
                <a:latin typeface="Dosis"/>
                <a:ea typeface="Dosis"/>
                <a:cs typeface="Dosis"/>
                <a:sym typeface="Dosis"/>
              </a:defRPr>
            </a:lvl1pPr>
          </a:lstStyle>
          <a:p>
            <a:pPr/>
            <a:r>
              <a:t>Key statement goes here important notes.</a:t>
            </a:r>
          </a:p>
        </p:txBody>
      </p:sp>
      <p:sp>
        <p:nvSpPr>
          <p:cNvPr id="203" name="Shape 96"/>
          <p:cNvSpPr txBox="1"/>
          <p:nvPr/>
        </p:nvSpPr>
        <p:spPr>
          <a:xfrm>
            <a:off x="3345274" y="3261724"/>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p>
            <a:pPr>
              <a:lnSpc>
                <a:spcPct val="120000"/>
              </a:lnSpc>
              <a:defRPr sz="1100">
                <a:solidFill>
                  <a:srgbClr val="295269"/>
                </a:solidFill>
                <a:latin typeface="Dosis"/>
                <a:ea typeface="Dosis"/>
                <a:cs typeface="Dosis"/>
                <a:sym typeface="Dosis"/>
              </a:defRPr>
            </a:pPr>
            <a:r>
              <a:t>Efficiently unleash cross-media information without cross-media value. Quickly maximize timely </a:t>
            </a:r>
            <a:r>
              <a:rPr>
                <a:solidFill>
                  <a:srgbClr val="FA726E"/>
                </a:solidFill>
              </a:rPr>
              <a:t>deliverables for real-time</a:t>
            </a:r>
            <a:r>
              <a:t> schemas. Dramatically maintain clicks-and-mortar solutions without functional solutions.</a:t>
            </a:r>
          </a:p>
        </p:txBody>
      </p:sp>
      <p:sp>
        <p:nvSpPr>
          <p:cNvPr id="204" name="Shape 97"/>
          <p:cNvSpPr txBox="1"/>
          <p:nvPr/>
        </p:nvSpPr>
        <p:spPr>
          <a:xfrm>
            <a:off x="3345272" y="2463625"/>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lvl1pPr>
              <a:defRPr sz="1800">
                <a:solidFill>
                  <a:srgbClr val="295269"/>
                </a:solidFill>
                <a:latin typeface="Dosis"/>
                <a:ea typeface="Dosis"/>
                <a:cs typeface="Dosis"/>
                <a:sym typeface="Dosis"/>
              </a:defRPr>
            </a:lvl1pPr>
          </a:lstStyle>
          <a:p>
            <a:pPr/>
            <a:r>
              <a:t>Key statement goes here important notes.</a:t>
            </a:r>
          </a:p>
        </p:txBody>
      </p:sp>
      <p:sp>
        <p:nvSpPr>
          <p:cNvPr id="205" name="Shape 98"/>
          <p:cNvSpPr txBox="1"/>
          <p:nvPr/>
        </p:nvSpPr>
        <p:spPr>
          <a:xfrm>
            <a:off x="6193599" y="3261724"/>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p>
            <a:pPr>
              <a:lnSpc>
                <a:spcPct val="120000"/>
              </a:lnSpc>
              <a:defRPr sz="1100">
                <a:solidFill>
                  <a:srgbClr val="295269"/>
                </a:solidFill>
                <a:latin typeface="Dosis"/>
                <a:ea typeface="Dosis"/>
                <a:cs typeface="Dosis"/>
                <a:sym typeface="Dosis"/>
              </a:defRPr>
            </a:pPr>
            <a:r>
              <a:t>Efficiently </a:t>
            </a:r>
            <a:r>
              <a:rPr>
                <a:solidFill>
                  <a:srgbClr val="FA726E"/>
                </a:solidFill>
              </a:rPr>
              <a:t>unleash</a:t>
            </a:r>
            <a:r>
              <a:t> cross-media information without cross-media value. Quickly maximize timely deliverables for real-time schemas. Dramatically maintain clicks-and-mortar solutions without functional solutions.</a:t>
            </a:r>
          </a:p>
        </p:txBody>
      </p:sp>
      <p:sp>
        <p:nvSpPr>
          <p:cNvPr id="206" name="Shape 99"/>
          <p:cNvSpPr txBox="1"/>
          <p:nvPr/>
        </p:nvSpPr>
        <p:spPr>
          <a:xfrm>
            <a:off x="6220374" y="2460275"/>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lvl1pPr>
              <a:defRPr sz="1800">
                <a:solidFill>
                  <a:srgbClr val="295269"/>
                </a:solidFill>
                <a:latin typeface="Dosis"/>
                <a:ea typeface="Dosis"/>
                <a:cs typeface="Dosis"/>
                <a:sym typeface="Dosis"/>
              </a:defRPr>
            </a:lvl1pPr>
          </a:lstStyle>
          <a:p>
            <a:pPr/>
            <a:r>
              <a:t>Key statement goes here important notes.</a:t>
            </a:r>
          </a:p>
        </p:txBody>
      </p:sp>
      <p:sp>
        <p:nvSpPr>
          <p:cNvPr id="207" name="Shape 100"/>
          <p:cNvSpPr txBox="1"/>
          <p:nvPr/>
        </p:nvSpPr>
        <p:spPr>
          <a:xfrm>
            <a:off x="469006" y="427084"/>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nchor="ctr">
            <a:spAutoFit/>
          </a:bodyPr>
          <a:lstStyle>
            <a:lvl1pPr>
              <a:defRPr sz="1800">
                <a:solidFill>
                  <a:srgbClr val="939598"/>
                </a:solidFill>
                <a:latin typeface="Dosis"/>
                <a:ea typeface="Dosis"/>
                <a:cs typeface="Dosis"/>
                <a:sym typeface="Dosis"/>
              </a:defRPr>
            </a:lvl1pPr>
          </a:lstStyle>
          <a:p>
            <a:pPr/>
            <a:r>
              <a:t>TITLE</a:t>
            </a:r>
          </a:p>
        </p:txBody>
      </p:sp>
      <p:sp>
        <p:nvSpPr>
          <p:cNvPr id="208"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20">
    <p:spTree>
      <p:nvGrpSpPr>
        <p:cNvPr id="1" name=""/>
        <p:cNvGrpSpPr/>
        <p:nvPr/>
      </p:nvGrpSpPr>
      <p:grpSpPr>
        <a:xfrm>
          <a:off x="0" y="0"/>
          <a:ext cx="0" cy="0"/>
          <a:chOff x="0" y="0"/>
          <a:chExt cx="0" cy="0"/>
        </a:xfrm>
      </p:grpSpPr>
      <p:sp>
        <p:nvSpPr>
          <p:cNvPr id="215" name="Shape 102"/>
          <p:cNvSpPr txBox="1"/>
          <p:nvPr/>
        </p:nvSpPr>
        <p:spPr>
          <a:xfrm>
            <a:off x="536149" y="2527969"/>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lvl1pPr>
              <a:lnSpc>
                <a:spcPct val="120000"/>
              </a:lnSpc>
              <a:defRPr sz="1000">
                <a:solidFill>
                  <a:srgbClr val="295269"/>
                </a:solidFill>
                <a:latin typeface="Dosis"/>
                <a:ea typeface="Dosis"/>
                <a:cs typeface="Dosis"/>
                <a:sym typeface="Dosis"/>
              </a:defRPr>
            </a:lvl1pPr>
          </a:lstStyle>
          <a:p>
            <a:pPr/>
            <a:r>
              <a:t>Efficiently unleash cross-media information without cross-media value. Quickly maximize timely deliverables for real-time schemas. </a:t>
            </a:r>
          </a:p>
        </p:txBody>
      </p:sp>
      <p:sp>
        <p:nvSpPr>
          <p:cNvPr id="216" name="Shape 103"/>
          <p:cNvSpPr txBox="1"/>
          <p:nvPr/>
        </p:nvSpPr>
        <p:spPr>
          <a:xfrm>
            <a:off x="536149" y="2181937"/>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lvl1pPr>
              <a:lnSpc>
                <a:spcPct val="120000"/>
              </a:lnSpc>
              <a:defRPr sz="1000">
                <a:solidFill>
                  <a:srgbClr val="FA726E"/>
                </a:solidFill>
                <a:latin typeface="Dosis"/>
                <a:ea typeface="Dosis"/>
                <a:cs typeface="Dosis"/>
                <a:sym typeface="Dosis"/>
              </a:defRPr>
            </a:lvl1pPr>
          </a:lstStyle>
          <a:p>
            <a:pPr/>
            <a:r>
              <a:t>Pros</a:t>
            </a:r>
          </a:p>
        </p:txBody>
      </p:sp>
      <p:sp>
        <p:nvSpPr>
          <p:cNvPr id="217" name="Shape 104"/>
          <p:cNvSpPr/>
          <p:nvPr/>
        </p:nvSpPr>
        <p:spPr>
          <a:xfrm>
            <a:off x="536147" y="2457039"/>
            <a:ext cx="1819801" cy="1"/>
          </a:xfrm>
          <a:prstGeom prst="line">
            <a:avLst/>
          </a:prstGeom>
          <a:ln cap="rnd">
            <a:solidFill>
              <a:srgbClr val="BCBEC0"/>
            </a:solidFill>
            <a:miter lim="8000"/>
          </a:ln>
        </p:spPr>
        <p:txBody>
          <a:bodyPr lIns="45719" rIns="45719"/>
          <a:lstStyle/>
          <a:p>
            <a:pPr/>
          </a:p>
        </p:txBody>
      </p:sp>
      <p:sp>
        <p:nvSpPr>
          <p:cNvPr id="218" name="Shape 105"/>
          <p:cNvSpPr txBox="1"/>
          <p:nvPr/>
        </p:nvSpPr>
        <p:spPr>
          <a:xfrm>
            <a:off x="2619674" y="2181937"/>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lvl1pPr>
              <a:lnSpc>
                <a:spcPct val="120000"/>
              </a:lnSpc>
              <a:defRPr sz="1000">
                <a:solidFill>
                  <a:srgbClr val="FA726E"/>
                </a:solidFill>
                <a:latin typeface="Dosis"/>
                <a:ea typeface="Dosis"/>
                <a:cs typeface="Dosis"/>
                <a:sym typeface="Dosis"/>
              </a:defRPr>
            </a:lvl1pPr>
          </a:lstStyle>
          <a:p>
            <a:pPr/>
            <a:r>
              <a:t>Pros</a:t>
            </a:r>
          </a:p>
        </p:txBody>
      </p:sp>
      <p:sp>
        <p:nvSpPr>
          <p:cNvPr id="219" name="Shape 106"/>
          <p:cNvSpPr/>
          <p:nvPr/>
        </p:nvSpPr>
        <p:spPr>
          <a:xfrm>
            <a:off x="2619673" y="2457039"/>
            <a:ext cx="1819801" cy="1"/>
          </a:xfrm>
          <a:prstGeom prst="line">
            <a:avLst/>
          </a:prstGeom>
          <a:ln cap="rnd">
            <a:solidFill>
              <a:srgbClr val="BCBEC0"/>
            </a:solidFill>
            <a:miter lim="8000"/>
          </a:ln>
        </p:spPr>
        <p:txBody>
          <a:bodyPr lIns="45719" rIns="45719"/>
          <a:lstStyle/>
          <a:p>
            <a:pPr/>
          </a:p>
        </p:txBody>
      </p:sp>
      <p:sp>
        <p:nvSpPr>
          <p:cNvPr id="220" name="Shape 107"/>
          <p:cNvSpPr txBox="1"/>
          <p:nvPr/>
        </p:nvSpPr>
        <p:spPr>
          <a:xfrm>
            <a:off x="2619674" y="2527969"/>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lvl1pPr>
              <a:lnSpc>
                <a:spcPct val="120000"/>
              </a:lnSpc>
              <a:defRPr sz="1000">
                <a:solidFill>
                  <a:srgbClr val="295269"/>
                </a:solidFill>
                <a:latin typeface="Dosis"/>
                <a:ea typeface="Dosis"/>
                <a:cs typeface="Dosis"/>
                <a:sym typeface="Dosis"/>
              </a:defRPr>
            </a:lvl1pPr>
          </a:lstStyle>
          <a:p>
            <a:pPr/>
            <a:r>
              <a:t>Efficiently unleash cross-media information without cross-media value. Quickly maximize timely deliverables for real-time schemas. </a:t>
            </a:r>
          </a:p>
        </p:txBody>
      </p:sp>
      <p:sp>
        <p:nvSpPr>
          <p:cNvPr id="221" name="Shape 108"/>
          <p:cNvSpPr txBox="1"/>
          <p:nvPr/>
        </p:nvSpPr>
        <p:spPr>
          <a:xfrm>
            <a:off x="4718024" y="2181937"/>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lvl1pPr>
              <a:lnSpc>
                <a:spcPct val="120000"/>
              </a:lnSpc>
              <a:defRPr sz="1000">
                <a:solidFill>
                  <a:srgbClr val="FA726E"/>
                </a:solidFill>
                <a:latin typeface="Dosis"/>
                <a:ea typeface="Dosis"/>
                <a:cs typeface="Dosis"/>
                <a:sym typeface="Dosis"/>
              </a:defRPr>
            </a:lvl1pPr>
          </a:lstStyle>
          <a:p>
            <a:pPr/>
            <a:r>
              <a:t>Pros</a:t>
            </a:r>
          </a:p>
        </p:txBody>
      </p:sp>
      <p:sp>
        <p:nvSpPr>
          <p:cNvPr id="222" name="Shape 109"/>
          <p:cNvSpPr/>
          <p:nvPr/>
        </p:nvSpPr>
        <p:spPr>
          <a:xfrm>
            <a:off x="4725434" y="2457039"/>
            <a:ext cx="1819801" cy="1"/>
          </a:xfrm>
          <a:prstGeom prst="line">
            <a:avLst/>
          </a:prstGeom>
          <a:ln cap="rnd">
            <a:solidFill>
              <a:srgbClr val="BCBEC0"/>
            </a:solidFill>
            <a:miter lim="8000"/>
          </a:ln>
        </p:spPr>
        <p:txBody>
          <a:bodyPr lIns="45719" rIns="45719"/>
          <a:lstStyle/>
          <a:p>
            <a:pPr/>
          </a:p>
        </p:txBody>
      </p:sp>
      <p:sp>
        <p:nvSpPr>
          <p:cNvPr id="223" name="Shape 110"/>
          <p:cNvSpPr txBox="1"/>
          <p:nvPr/>
        </p:nvSpPr>
        <p:spPr>
          <a:xfrm>
            <a:off x="4718024" y="2527969"/>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lvl1pPr>
              <a:lnSpc>
                <a:spcPct val="120000"/>
              </a:lnSpc>
              <a:defRPr sz="1000">
                <a:solidFill>
                  <a:srgbClr val="295269"/>
                </a:solidFill>
                <a:latin typeface="Dosis"/>
                <a:ea typeface="Dosis"/>
                <a:cs typeface="Dosis"/>
                <a:sym typeface="Dosis"/>
              </a:defRPr>
            </a:lvl1pPr>
          </a:lstStyle>
          <a:p>
            <a:pPr/>
            <a:r>
              <a:t>Efficiently unleash cross-media information without cross-media value. Quickly maximize timely deliverables for real-time schemas. </a:t>
            </a:r>
          </a:p>
        </p:txBody>
      </p:sp>
      <p:sp>
        <p:nvSpPr>
          <p:cNvPr id="224" name="Shape 111"/>
          <p:cNvSpPr txBox="1"/>
          <p:nvPr/>
        </p:nvSpPr>
        <p:spPr>
          <a:xfrm>
            <a:off x="6816374" y="2181937"/>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lvl1pPr>
              <a:lnSpc>
                <a:spcPct val="120000"/>
              </a:lnSpc>
              <a:defRPr sz="1000">
                <a:solidFill>
                  <a:srgbClr val="FA726E"/>
                </a:solidFill>
                <a:latin typeface="Dosis"/>
                <a:ea typeface="Dosis"/>
                <a:cs typeface="Dosis"/>
                <a:sym typeface="Dosis"/>
              </a:defRPr>
            </a:lvl1pPr>
          </a:lstStyle>
          <a:p>
            <a:pPr/>
            <a:r>
              <a:t>Pros</a:t>
            </a:r>
          </a:p>
        </p:txBody>
      </p:sp>
      <p:sp>
        <p:nvSpPr>
          <p:cNvPr id="225" name="Shape 112"/>
          <p:cNvSpPr/>
          <p:nvPr/>
        </p:nvSpPr>
        <p:spPr>
          <a:xfrm>
            <a:off x="6816373" y="2457039"/>
            <a:ext cx="1819801" cy="1"/>
          </a:xfrm>
          <a:prstGeom prst="line">
            <a:avLst/>
          </a:prstGeom>
          <a:ln cap="rnd">
            <a:solidFill>
              <a:srgbClr val="BCBEC0"/>
            </a:solidFill>
            <a:miter lim="8000"/>
          </a:ln>
        </p:spPr>
        <p:txBody>
          <a:bodyPr lIns="45719" rIns="45719"/>
          <a:lstStyle/>
          <a:p>
            <a:pPr/>
          </a:p>
        </p:txBody>
      </p:sp>
      <p:sp>
        <p:nvSpPr>
          <p:cNvPr id="226" name="Shape 113"/>
          <p:cNvSpPr txBox="1"/>
          <p:nvPr/>
        </p:nvSpPr>
        <p:spPr>
          <a:xfrm>
            <a:off x="6816374" y="2527969"/>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lvl1pPr>
              <a:lnSpc>
                <a:spcPct val="120000"/>
              </a:lnSpc>
              <a:defRPr sz="1000">
                <a:solidFill>
                  <a:srgbClr val="295269"/>
                </a:solidFill>
                <a:latin typeface="Dosis"/>
                <a:ea typeface="Dosis"/>
                <a:cs typeface="Dosis"/>
                <a:sym typeface="Dosis"/>
              </a:defRPr>
            </a:lvl1pPr>
          </a:lstStyle>
          <a:p>
            <a:pPr/>
            <a:r>
              <a:t>Efficiently unleash cross-media information without cross-media value. Quickly maximize timely deliverables for real-time schemas. </a:t>
            </a:r>
          </a:p>
        </p:txBody>
      </p:sp>
      <p:pic>
        <p:nvPicPr>
          <p:cNvPr id="227" name="Shape 114" descr="Shape 114"/>
          <p:cNvPicPr>
            <a:picLocks noChangeAspect="1"/>
          </p:cNvPicPr>
          <p:nvPr/>
        </p:nvPicPr>
        <p:blipFill>
          <a:blip r:embed="rId2">
            <a:extLst/>
          </a:blip>
          <a:srcRect l="0" t="0" r="0" b="50337"/>
          <a:stretch>
            <a:fillRect/>
          </a:stretch>
        </p:blipFill>
        <p:spPr>
          <a:xfrm>
            <a:off x="536149" y="1109125"/>
            <a:ext cx="1819801" cy="684726"/>
          </a:xfrm>
          <a:prstGeom prst="rect">
            <a:avLst/>
          </a:prstGeom>
          <a:ln w="12700">
            <a:miter lim="400000"/>
          </a:ln>
        </p:spPr>
      </p:pic>
      <p:sp>
        <p:nvSpPr>
          <p:cNvPr id="228" name="Shape 115"/>
          <p:cNvSpPr txBox="1"/>
          <p:nvPr/>
        </p:nvSpPr>
        <p:spPr>
          <a:xfrm>
            <a:off x="536149" y="3870119"/>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lvl1pPr>
              <a:lnSpc>
                <a:spcPct val="120000"/>
              </a:lnSpc>
              <a:defRPr sz="1000">
                <a:solidFill>
                  <a:srgbClr val="295269"/>
                </a:solidFill>
                <a:latin typeface="Dosis"/>
                <a:ea typeface="Dosis"/>
                <a:cs typeface="Dosis"/>
                <a:sym typeface="Dosis"/>
              </a:defRPr>
            </a:lvl1pPr>
          </a:lstStyle>
          <a:p>
            <a:pPr/>
            <a:r>
              <a:t>Efficiently unleash cross-media information without cross-media value. Quickly maximize timely deliverables for real-time schemas. </a:t>
            </a:r>
          </a:p>
        </p:txBody>
      </p:sp>
      <p:sp>
        <p:nvSpPr>
          <p:cNvPr id="229" name="Shape 116"/>
          <p:cNvSpPr txBox="1"/>
          <p:nvPr/>
        </p:nvSpPr>
        <p:spPr>
          <a:xfrm>
            <a:off x="536149" y="3524087"/>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lvl1pPr>
              <a:lnSpc>
                <a:spcPct val="120000"/>
              </a:lnSpc>
              <a:defRPr sz="1000">
                <a:solidFill>
                  <a:srgbClr val="FA726E"/>
                </a:solidFill>
                <a:latin typeface="Dosis"/>
                <a:ea typeface="Dosis"/>
                <a:cs typeface="Dosis"/>
                <a:sym typeface="Dosis"/>
              </a:defRPr>
            </a:lvl1pPr>
          </a:lstStyle>
          <a:p>
            <a:pPr/>
            <a:r>
              <a:t>Cons</a:t>
            </a:r>
          </a:p>
        </p:txBody>
      </p:sp>
      <p:sp>
        <p:nvSpPr>
          <p:cNvPr id="230" name="Shape 117"/>
          <p:cNvSpPr/>
          <p:nvPr/>
        </p:nvSpPr>
        <p:spPr>
          <a:xfrm>
            <a:off x="536147" y="3799189"/>
            <a:ext cx="1819801" cy="1"/>
          </a:xfrm>
          <a:prstGeom prst="line">
            <a:avLst/>
          </a:prstGeom>
          <a:ln cap="rnd">
            <a:solidFill>
              <a:srgbClr val="BCBEC0"/>
            </a:solidFill>
            <a:miter lim="8000"/>
          </a:ln>
        </p:spPr>
        <p:txBody>
          <a:bodyPr lIns="45719" rIns="45719"/>
          <a:lstStyle/>
          <a:p>
            <a:pPr/>
          </a:p>
        </p:txBody>
      </p:sp>
      <p:sp>
        <p:nvSpPr>
          <p:cNvPr id="231" name="Shape 118"/>
          <p:cNvSpPr txBox="1"/>
          <p:nvPr/>
        </p:nvSpPr>
        <p:spPr>
          <a:xfrm>
            <a:off x="2619674" y="3524087"/>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lvl1pPr>
              <a:lnSpc>
                <a:spcPct val="120000"/>
              </a:lnSpc>
              <a:defRPr sz="1000">
                <a:solidFill>
                  <a:srgbClr val="FA726E"/>
                </a:solidFill>
                <a:latin typeface="Dosis"/>
                <a:ea typeface="Dosis"/>
                <a:cs typeface="Dosis"/>
                <a:sym typeface="Dosis"/>
              </a:defRPr>
            </a:lvl1pPr>
          </a:lstStyle>
          <a:p>
            <a:pPr/>
            <a:r>
              <a:t>Cons</a:t>
            </a:r>
          </a:p>
        </p:txBody>
      </p:sp>
      <p:sp>
        <p:nvSpPr>
          <p:cNvPr id="232" name="Shape 119"/>
          <p:cNvSpPr/>
          <p:nvPr/>
        </p:nvSpPr>
        <p:spPr>
          <a:xfrm>
            <a:off x="2619673" y="3799190"/>
            <a:ext cx="1819801" cy="1"/>
          </a:xfrm>
          <a:prstGeom prst="line">
            <a:avLst/>
          </a:prstGeom>
          <a:ln cap="rnd">
            <a:solidFill>
              <a:srgbClr val="BCBEC0"/>
            </a:solidFill>
            <a:miter lim="8000"/>
          </a:ln>
        </p:spPr>
        <p:txBody>
          <a:bodyPr lIns="45719" rIns="45719"/>
          <a:lstStyle/>
          <a:p>
            <a:pPr/>
          </a:p>
        </p:txBody>
      </p:sp>
      <p:sp>
        <p:nvSpPr>
          <p:cNvPr id="233" name="Shape 120"/>
          <p:cNvSpPr txBox="1"/>
          <p:nvPr/>
        </p:nvSpPr>
        <p:spPr>
          <a:xfrm>
            <a:off x="2619674" y="3870119"/>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lvl1pPr>
              <a:lnSpc>
                <a:spcPct val="120000"/>
              </a:lnSpc>
              <a:defRPr sz="1000">
                <a:solidFill>
                  <a:srgbClr val="295269"/>
                </a:solidFill>
                <a:latin typeface="Dosis"/>
                <a:ea typeface="Dosis"/>
                <a:cs typeface="Dosis"/>
                <a:sym typeface="Dosis"/>
              </a:defRPr>
            </a:lvl1pPr>
          </a:lstStyle>
          <a:p>
            <a:pPr/>
            <a:r>
              <a:t>Efficiently unleash cross-media information without cross-media value. Quickly maximize timely deliverables for real-time schemas. </a:t>
            </a:r>
          </a:p>
        </p:txBody>
      </p:sp>
      <p:sp>
        <p:nvSpPr>
          <p:cNvPr id="234" name="Shape 121"/>
          <p:cNvSpPr txBox="1"/>
          <p:nvPr/>
        </p:nvSpPr>
        <p:spPr>
          <a:xfrm>
            <a:off x="4718024" y="3524087"/>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lvl1pPr>
              <a:lnSpc>
                <a:spcPct val="120000"/>
              </a:lnSpc>
              <a:defRPr sz="1000">
                <a:solidFill>
                  <a:srgbClr val="FA726E"/>
                </a:solidFill>
                <a:latin typeface="Dosis"/>
                <a:ea typeface="Dosis"/>
                <a:cs typeface="Dosis"/>
                <a:sym typeface="Dosis"/>
              </a:defRPr>
            </a:lvl1pPr>
          </a:lstStyle>
          <a:p>
            <a:pPr/>
            <a:r>
              <a:t>Cons</a:t>
            </a:r>
          </a:p>
        </p:txBody>
      </p:sp>
      <p:sp>
        <p:nvSpPr>
          <p:cNvPr id="235" name="Shape 122"/>
          <p:cNvSpPr/>
          <p:nvPr/>
        </p:nvSpPr>
        <p:spPr>
          <a:xfrm>
            <a:off x="4725434" y="3799190"/>
            <a:ext cx="1819801" cy="1"/>
          </a:xfrm>
          <a:prstGeom prst="line">
            <a:avLst/>
          </a:prstGeom>
          <a:ln cap="rnd">
            <a:solidFill>
              <a:srgbClr val="BCBEC0"/>
            </a:solidFill>
            <a:miter lim="8000"/>
          </a:ln>
        </p:spPr>
        <p:txBody>
          <a:bodyPr lIns="45719" rIns="45719"/>
          <a:lstStyle/>
          <a:p>
            <a:pPr/>
          </a:p>
        </p:txBody>
      </p:sp>
      <p:sp>
        <p:nvSpPr>
          <p:cNvPr id="236" name="Shape 123"/>
          <p:cNvSpPr txBox="1"/>
          <p:nvPr/>
        </p:nvSpPr>
        <p:spPr>
          <a:xfrm>
            <a:off x="4718024" y="3870119"/>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lvl1pPr>
              <a:lnSpc>
                <a:spcPct val="120000"/>
              </a:lnSpc>
              <a:defRPr sz="1000">
                <a:solidFill>
                  <a:srgbClr val="295269"/>
                </a:solidFill>
                <a:latin typeface="Dosis"/>
                <a:ea typeface="Dosis"/>
                <a:cs typeface="Dosis"/>
                <a:sym typeface="Dosis"/>
              </a:defRPr>
            </a:lvl1pPr>
          </a:lstStyle>
          <a:p>
            <a:pPr/>
            <a:r>
              <a:t>Efficiently unleash cross-media information without cross-media value. Quickly maximize timely deliverables for real-time schemas. </a:t>
            </a:r>
          </a:p>
        </p:txBody>
      </p:sp>
      <p:sp>
        <p:nvSpPr>
          <p:cNvPr id="237" name="Shape 124"/>
          <p:cNvSpPr txBox="1"/>
          <p:nvPr/>
        </p:nvSpPr>
        <p:spPr>
          <a:xfrm>
            <a:off x="6816374" y="3524087"/>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lvl1pPr>
              <a:lnSpc>
                <a:spcPct val="120000"/>
              </a:lnSpc>
              <a:defRPr sz="1000">
                <a:solidFill>
                  <a:srgbClr val="FA726E"/>
                </a:solidFill>
                <a:latin typeface="Dosis"/>
                <a:ea typeface="Dosis"/>
                <a:cs typeface="Dosis"/>
                <a:sym typeface="Dosis"/>
              </a:defRPr>
            </a:lvl1pPr>
          </a:lstStyle>
          <a:p>
            <a:pPr/>
            <a:r>
              <a:t>Cons</a:t>
            </a:r>
          </a:p>
        </p:txBody>
      </p:sp>
      <p:sp>
        <p:nvSpPr>
          <p:cNvPr id="238" name="Shape 125"/>
          <p:cNvSpPr/>
          <p:nvPr/>
        </p:nvSpPr>
        <p:spPr>
          <a:xfrm>
            <a:off x="6816373" y="3799190"/>
            <a:ext cx="1819801" cy="1"/>
          </a:xfrm>
          <a:prstGeom prst="line">
            <a:avLst/>
          </a:prstGeom>
          <a:ln cap="rnd">
            <a:solidFill>
              <a:srgbClr val="BCBEC0"/>
            </a:solidFill>
            <a:miter lim="8000"/>
          </a:ln>
        </p:spPr>
        <p:txBody>
          <a:bodyPr lIns="45719" rIns="45719"/>
          <a:lstStyle/>
          <a:p>
            <a:pPr/>
          </a:p>
        </p:txBody>
      </p:sp>
      <p:sp>
        <p:nvSpPr>
          <p:cNvPr id="239" name="Shape 126"/>
          <p:cNvSpPr txBox="1"/>
          <p:nvPr/>
        </p:nvSpPr>
        <p:spPr>
          <a:xfrm>
            <a:off x="6816374" y="3870119"/>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lvl1pPr>
              <a:lnSpc>
                <a:spcPct val="120000"/>
              </a:lnSpc>
              <a:defRPr sz="1000">
                <a:solidFill>
                  <a:srgbClr val="295269"/>
                </a:solidFill>
                <a:latin typeface="Dosis"/>
                <a:ea typeface="Dosis"/>
                <a:cs typeface="Dosis"/>
                <a:sym typeface="Dosis"/>
              </a:defRPr>
            </a:lvl1pPr>
          </a:lstStyle>
          <a:p>
            <a:pPr/>
            <a:r>
              <a:t>Efficiently unleash cross-media information without cross-media value. Quickly maximize timely deliverables for real-time schemas. </a:t>
            </a:r>
          </a:p>
        </p:txBody>
      </p:sp>
      <p:pic>
        <p:nvPicPr>
          <p:cNvPr id="240" name="Shape 127" descr="Shape 127"/>
          <p:cNvPicPr>
            <a:picLocks noChangeAspect="1"/>
          </p:cNvPicPr>
          <p:nvPr/>
        </p:nvPicPr>
        <p:blipFill>
          <a:blip r:embed="rId2">
            <a:extLst/>
          </a:blip>
          <a:srcRect l="0" t="0" r="0" b="50337"/>
          <a:stretch>
            <a:fillRect/>
          </a:stretch>
        </p:blipFill>
        <p:spPr>
          <a:xfrm>
            <a:off x="2619674" y="1109125"/>
            <a:ext cx="1819801" cy="684726"/>
          </a:xfrm>
          <a:prstGeom prst="rect">
            <a:avLst/>
          </a:prstGeom>
          <a:ln w="12700">
            <a:miter lim="400000"/>
          </a:ln>
        </p:spPr>
      </p:pic>
      <p:pic>
        <p:nvPicPr>
          <p:cNvPr id="241" name="Shape 128" descr="Shape 128"/>
          <p:cNvPicPr>
            <a:picLocks noChangeAspect="1"/>
          </p:cNvPicPr>
          <p:nvPr/>
        </p:nvPicPr>
        <p:blipFill>
          <a:blip r:embed="rId2">
            <a:extLst/>
          </a:blip>
          <a:srcRect l="0" t="0" r="0" b="50337"/>
          <a:stretch>
            <a:fillRect/>
          </a:stretch>
        </p:blipFill>
        <p:spPr>
          <a:xfrm>
            <a:off x="4710562" y="1109125"/>
            <a:ext cx="1819801" cy="684726"/>
          </a:xfrm>
          <a:prstGeom prst="rect">
            <a:avLst/>
          </a:prstGeom>
          <a:ln w="12700">
            <a:miter lim="400000"/>
          </a:ln>
        </p:spPr>
      </p:pic>
      <p:pic>
        <p:nvPicPr>
          <p:cNvPr id="242" name="Shape 129" descr="Shape 129"/>
          <p:cNvPicPr>
            <a:picLocks noChangeAspect="1"/>
          </p:cNvPicPr>
          <p:nvPr/>
        </p:nvPicPr>
        <p:blipFill>
          <a:blip r:embed="rId2">
            <a:extLst/>
          </a:blip>
          <a:srcRect l="0" t="0" r="0" b="50337"/>
          <a:stretch>
            <a:fillRect/>
          </a:stretch>
        </p:blipFill>
        <p:spPr>
          <a:xfrm>
            <a:off x="6823788" y="1109125"/>
            <a:ext cx="1819801" cy="684726"/>
          </a:xfrm>
          <a:prstGeom prst="rect">
            <a:avLst/>
          </a:prstGeom>
          <a:ln w="12700">
            <a:miter lim="400000"/>
          </a:ln>
        </p:spPr>
      </p:pic>
      <p:sp>
        <p:nvSpPr>
          <p:cNvPr id="243" name="Shape 130"/>
          <p:cNvSpPr txBox="1"/>
          <p:nvPr/>
        </p:nvSpPr>
        <p:spPr>
          <a:xfrm>
            <a:off x="536149" y="557454"/>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lvl1pPr>
              <a:lnSpc>
                <a:spcPct val="120000"/>
              </a:lnSpc>
              <a:defRPr>
                <a:solidFill>
                  <a:srgbClr val="295269"/>
                </a:solidFill>
                <a:latin typeface="Dosis"/>
                <a:ea typeface="Dosis"/>
                <a:cs typeface="Dosis"/>
                <a:sym typeface="Dosis"/>
              </a:defRPr>
            </a:lvl1pPr>
          </a:lstStyle>
          <a:p>
            <a:pPr/>
            <a:r>
              <a:t>Model A</a:t>
            </a:r>
          </a:p>
        </p:txBody>
      </p:sp>
      <p:sp>
        <p:nvSpPr>
          <p:cNvPr id="244" name="Shape 131"/>
          <p:cNvSpPr txBox="1"/>
          <p:nvPr/>
        </p:nvSpPr>
        <p:spPr>
          <a:xfrm>
            <a:off x="2619674" y="557454"/>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lvl1pPr>
              <a:lnSpc>
                <a:spcPct val="120000"/>
              </a:lnSpc>
              <a:defRPr>
                <a:solidFill>
                  <a:srgbClr val="295269"/>
                </a:solidFill>
                <a:latin typeface="Dosis"/>
                <a:ea typeface="Dosis"/>
                <a:cs typeface="Dosis"/>
                <a:sym typeface="Dosis"/>
              </a:defRPr>
            </a:lvl1pPr>
          </a:lstStyle>
          <a:p>
            <a:pPr/>
            <a:r>
              <a:t>Model B</a:t>
            </a:r>
          </a:p>
        </p:txBody>
      </p:sp>
      <p:sp>
        <p:nvSpPr>
          <p:cNvPr id="245" name="Shape 132"/>
          <p:cNvSpPr txBox="1"/>
          <p:nvPr/>
        </p:nvSpPr>
        <p:spPr>
          <a:xfrm>
            <a:off x="6801474" y="557454"/>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lvl1pPr>
              <a:lnSpc>
                <a:spcPct val="120000"/>
              </a:lnSpc>
              <a:defRPr>
                <a:solidFill>
                  <a:srgbClr val="295269"/>
                </a:solidFill>
                <a:latin typeface="Dosis"/>
                <a:ea typeface="Dosis"/>
                <a:cs typeface="Dosis"/>
                <a:sym typeface="Dosis"/>
              </a:defRPr>
            </a:lvl1pPr>
          </a:lstStyle>
          <a:p>
            <a:pPr/>
            <a:r>
              <a:t>Model D</a:t>
            </a:r>
          </a:p>
        </p:txBody>
      </p:sp>
      <p:sp>
        <p:nvSpPr>
          <p:cNvPr id="246" name="Shape 133"/>
          <p:cNvSpPr txBox="1"/>
          <p:nvPr/>
        </p:nvSpPr>
        <p:spPr>
          <a:xfrm>
            <a:off x="4717950" y="557454"/>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lvl1pPr>
              <a:lnSpc>
                <a:spcPct val="120000"/>
              </a:lnSpc>
              <a:defRPr>
                <a:solidFill>
                  <a:srgbClr val="295269"/>
                </a:solidFill>
                <a:latin typeface="Dosis"/>
                <a:ea typeface="Dosis"/>
                <a:cs typeface="Dosis"/>
                <a:sym typeface="Dosis"/>
              </a:defRPr>
            </a:lvl1pPr>
          </a:lstStyle>
          <a:p>
            <a:pPr/>
            <a:r>
              <a:t>Model C</a:t>
            </a:r>
          </a:p>
        </p:txBody>
      </p:sp>
      <p:sp>
        <p:nvSpPr>
          <p:cNvPr id="247" name="Shape 134"/>
          <p:cNvSpPr/>
          <p:nvPr/>
        </p:nvSpPr>
        <p:spPr>
          <a:xfrm>
            <a:off x="536147" y="935240"/>
            <a:ext cx="1819801" cy="1"/>
          </a:xfrm>
          <a:prstGeom prst="line">
            <a:avLst/>
          </a:prstGeom>
          <a:ln cap="rnd">
            <a:solidFill>
              <a:srgbClr val="BCBEC0"/>
            </a:solidFill>
            <a:miter lim="8000"/>
          </a:ln>
        </p:spPr>
        <p:txBody>
          <a:bodyPr lIns="45719" rIns="45719"/>
          <a:lstStyle/>
          <a:p>
            <a:pPr/>
          </a:p>
        </p:txBody>
      </p:sp>
      <p:sp>
        <p:nvSpPr>
          <p:cNvPr id="248" name="Shape 135"/>
          <p:cNvSpPr/>
          <p:nvPr/>
        </p:nvSpPr>
        <p:spPr>
          <a:xfrm>
            <a:off x="2619673" y="935240"/>
            <a:ext cx="1819801" cy="1"/>
          </a:xfrm>
          <a:prstGeom prst="line">
            <a:avLst/>
          </a:prstGeom>
          <a:ln cap="rnd">
            <a:solidFill>
              <a:srgbClr val="BCBEC0"/>
            </a:solidFill>
            <a:miter lim="8000"/>
          </a:ln>
        </p:spPr>
        <p:txBody>
          <a:bodyPr lIns="45719" rIns="45719"/>
          <a:lstStyle/>
          <a:p>
            <a:pPr/>
          </a:p>
        </p:txBody>
      </p:sp>
      <p:sp>
        <p:nvSpPr>
          <p:cNvPr id="249" name="Shape 136"/>
          <p:cNvSpPr/>
          <p:nvPr/>
        </p:nvSpPr>
        <p:spPr>
          <a:xfrm>
            <a:off x="4725434" y="935240"/>
            <a:ext cx="1819801" cy="1"/>
          </a:xfrm>
          <a:prstGeom prst="line">
            <a:avLst/>
          </a:prstGeom>
          <a:ln cap="rnd">
            <a:solidFill>
              <a:srgbClr val="BCBEC0"/>
            </a:solidFill>
            <a:miter lim="8000"/>
          </a:ln>
        </p:spPr>
        <p:txBody>
          <a:bodyPr lIns="45719" rIns="45719"/>
          <a:lstStyle/>
          <a:p>
            <a:pPr/>
          </a:p>
        </p:txBody>
      </p:sp>
      <p:sp>
        <p:nvSpPr>
          <p:cNvPr id="250" name="Shape 137"/>
          <p:cNvSpPr/>
          <p:nvPr/>
        </p:nvSpPr>
        <p:spPr>
          <a:xfrm>
            <a:off x="6816373" y="935240"/>
            <a:ext cx="1819801" cy="1"/>
          </a:xfrm>
          <a:prstGeom prst="line">
            <a:avLst/>
          </a:prstGeom>
          <a:ln cap="rnd">
            <a:solidFill>
              <a:srgbClr val="BCBEC0"/>
            </a:solidFill>
            <a:miter lim="8000"/>
          </a:ln>
        </p:spPr>
        <p:txBody>
          <a:bodyPr lIns="45719" rIns="45719"/>
          <a:lstStyle/>
          <a:p>
            <a:pPr/>
          </a:p>
        </p:txBody>
      </p:sp>
      <p:sp>
        <p:nvSpPr>
          <p:cNvPr id="251"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9">
    <p:spTree>
      <p:nvGrpSpPr>
        <p:cNvPr id="1" name=""/>
        <p:cNvGrpSpPr/>
        <p:nvPr/>
      </p:nvGrpSpPr>
      <p:grpSpPr>
        <a:xfrm>
          <a:off x="0" y="0"/>
          <a:ext cx="0" cy="0"/>
          <a:chOff x="0" y="0"/>
          <a:chExt cx="0" cy="0"/>
        </a:xfrm>
      </p:grpSpPr>
      <p:pic>
        <p:nvPicPr>
          <p:cNvPr id="258" name="Shape 139" descr="Shape 139"/>
          <p:cNvPicPr>
            <a:picLocks noChangeAspect="1"/>
          </p:cNvPicPr>
          <p:nvPr/>
        </p:nvPicPr>
        <p:blipFill>
          <a:blip r:embed="rId2">
            <a:extLst/>
          </a:blip>
          <a:stretch>
            <a:fillRect/>
          </a:stretch>
        </p:blipFill>
        <p:spPr>
          <a:xfrm>
            <a:off x="457359" y="1347812"/>
            <a:ext cx="2434456" cy="2447851"/>
          </a:xfrm>
          <a:prstGeom prst="rect">
            <a:avLst/>
          </a:prstGeom>
          <a:ln w="12700">
            <a:miter lim="400000"/>
          </a:ln>
        </p:spPr>
      </p:pic>
      <p:sp>
        <p:nvSpPr>
          <p:cNvPr id="259" name="Shape 140"/>
          <p:cNvSpPr/>
          <p:nvPr/>
        </p:nvSpPr>
        <p:spPr>
          <a:xfrm>
            <a:off x="457359" y="1347812"/>
            <a:ext cx="2434483" cy="2447870"/>
          </a:xfrm>
          <a:prstGeom prst="rect">
            <a:avLst/>
          </a:prstGeom>
          <a:ln>
            <a:solidFill>
              <a:srgbClr val="295269"/>
            </a:solidFill>
            <a:prstDash val="dash"/>
            <a:miter lim="8000"/>
          </a:ln>
        </p:spPr>
        <p:txBody>
          <a:bodyPr lIns="45719" rIns="45719" anchor="ctr"/>
          <a:lstStyle/>
          <a:p>
            <a:pPr algn="ctr">
              <a:defRPr sz="1000"/>
            </a:pPr>
          </a:p>
        </p:txBody>
      </p:sp>
      <p:sp>
        <p:nvSpPr>
          <p:cNvPr id="260" name="Shape 141"/>
          <p:cNvSpPr txBox="1"/>
          <p:nvPr/>
        </p:nvSpPr>
        <p:spPr>
          <a:xfrm>
            <a:off x="585722" y="1460117"/>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nchor="ctr">
            <a:spAutoFit/>
          </a:bodyPr>
          <a:lstStyle>
            <a:lvl1pPr algn="ctr">
              <a:defRPr sz="1600">
                <a:solidFill>
                  <a:srgbClr val="295269"/>
                </a:solidFill>
                <a:latin typeface="Dosis"/>
                <a:ea typeface="Dosis"/>
                <a:cs typeface="Dosis"/>
                <a:sym typeface="Dosis"/>
              </a:defRPr>
            </a:lvl1pPr>
          </a:lstStyle>
          <a:p>
            <a:pPr/>
            <a:r>
              <a:t>BOX TITLE</a:t>
            </a:r>
          </a:p>
        </p:txBody>
      </p:sp>
      <p:sp>
        <p:nvSpPr>
          <p:cNvPr id="261" name="Shape 142"/>
          <p:cNvSpPr/>
          <p:nvPr/>
        </p:nvSpPr>
        <p:spPr>
          <a:xfrm>
            <a:off x="627023" y="1961727"/>
            <a:ext cx="2095201" cy="1"/>
          </a:xfrm>
          <a:prstGeom prst="line">
            <a:avLst/>
          </a:prstGeom>
          <a:ln cap="rnd">
            <a:solidFill>
              <a:srgbClr val="E6E7E8"/>
            </a:solidFill>
            <a:miter lim="8000"/>
          </a:ln>
        </p:spPr>
        <p:txBody>
          <a:bodyPr lIns="45719" rIns="45719"/>
          <a:lstStyle/>
          <a:p>
            <a:pPr/>
          </a:p>
        </p:txBody>
      </p:sp>
      <p:sp>
        <p:nvSpPr>
          <p:cNvPr id="262" name="Shape 143"/>
          <p:cNvSpPr txBox="1"/>
          <p:nvPr/>
        </p:nvSpPr>
        <p:spPr>
          <a:xfrm>
            <a:off x="641532" y="2104245"/>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nchor="ctr">
            <a:spAutoFit/>
          </a:bodyPr>
          <a:lstStyle/>
          <a:p>
            <a:pPr algn="ctr">
              <a:lnSpc>
                <a:spcPct val="120000"/>
              </a:lnSpc>
              <a:defRPr sz="1100">
                <a:solidFill>
                  <a:srgbClr val="295269"/>
                </a:solidFill>
                <a:latin typeface="Dosis"/>
                <a:ea typeface="Dosis"/>
                <a:cs typeface="Dosis"/>
                <a:sym typeface="Dosis"/>
              </a:defRPr>
            </a:pPr>
            <a:r>
              <a:t>Efficiently unleash cross-media information without cross-media value. </a:t>
            </a:r>
            <a:r>
              <a:rPr>
                <a:solidFill>
                  <a:srgbClr val="FA726E"/>
                </a:solidFill>
              </a:rPr>
              <a:t>Quickly maximize timely</a:t>
            </a:r>
            <a:r>
              <a:t> deliverables for real-time schemas. Dramatically maintain clicks-and-mortar solutions without functional solutions.</a:t>
            </a:r>
          </a:p>
        </p:txBody>
      </p:sp>
      <p:pic>
        <p:nvPicPr>
          <p:cNvPr id="263" name="Shape 144" descr="Shape 144"/>
          <p:cNvPicPr>
            <a:picLocks noChangeAspect="1"/>
          </p:cNvPicPr>
          <p:nvPr/>
        </p:nvPicPr>
        <p:blipFill>
          <a:blip r:embed="rId2">
            <a:extLst/>
          </a:blip>
          <a:stretch>
            <a:fillRect/>
          </a:stretch>
        </p:blipFill>
        <p:spPr>
          <a:xfrm>
            <a:off x="3354758" y="1347812"/>
            <a:ext cx="2434456" cy="2447851"/>
          </a:xfrm>
          <a:prstGeom prst="rect">
            <a:avLst/>
          </a:prstGeom>
          <a:ln w="12700">
            <a:miter lim="400000"/>
          </a:ln>
        </p:spPr>
      </p:pic>
      <p:sp>
        <p:nvSpPr>
          <p:cNvPr id="264" name="Shape 145"/>
          <p:cNvSpPr/>
          <p:nvPr/>
        </p:nvSpPr>
        <p:spPr>
          <a:xfrm>
            <a:off x="3354758" y="1347812"/>
            <a:ext cx="2434483" cy="2447870"/>
          </a:xfrm>
          <a:prstGeom prst="rect">
            <a:avLst/>
          </a:prstGeom>
          <a:ln>
            <a:solidFill>
              <a:srgbClr val="295269"/>
            </a:solidFill>
            <a:prstDash val="dash"/>
            <a:miter lim="8000"/>
          </a:ln>
        </p:spPr>
        <p:txBody>
          <a:bodyPr lIns="45719" rIns="45719" anchor="ctr"/>
          <a:lstStyle/>
          <a:p>
            <a:pPr algn="ctr">
              <a:defRPr sz="1000"/>
            </a:pPr>
          </a:p>
        </p:txBody>
      </p:sp>
      <p:sp>
        <p:nvSpPr>
          <p:cNvPr id="265" name="Shape 146"/>
          <p:cNvSpPr txBox="1"/>
          <p:nvPr/>
        </p:nvSpPr>
        <p:spPr>
          <a:xfrm>
            <a:off x="3483123" y="1460117"/>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nchor="ctr">
            <a:spAutoFit/>
          </a:bodyPr>
          <a:lstStyle>
            <a:lvl1pPr algn="ctr">
              <a:defRPr sz="1600">
                <a:solidFill>
                  <a:srgbClr val="295269"/>
                </a:solidFill>
                <a:latin typeface="Dosis"/>
                <a:ea typeface="Dosis"/>
                <a:cs typeface="Dosis"/>
                <a:sym typeface="Dosis"/>
              </a:defRPr>
            </a:lvl1pPr>
          </a:lstStyle>
          <a:p>
            <a:pPr/>
            <a:r>
              <a:t>BOX TITLE</a:t>
            </a:r>
          </a:p>
        </p:txBody>
      </p:sp>
      <p:sp>
        <p:nvSpPr>
          <p:cNvPr id="266" name="Shape 147"/>
          <p:cNvSpPr/>
          <p:nvPr/>
        </p:nvSpPr>
        <p:spPr>
          <a:xfrm>
            <a:off x="3524422" y="1961727"/>
            <a:ext cx="2095201" cy="1"/>
          </a:xfrm>
          <a:prstGeom prst="line">
            <a:avLst/>
          </a:prstGeom>
          <a:ln cap="rnd">
            <a:solidFill>
              <a:srgbClr val="E6E7E8"/>
            </a:solidFill>
            <a:miter lim="8000"/>
          </a:ln>
        </p:spPr>
        <p:txBody>
          <a:bodyPr lIns="45719" rIns="45719"/>
          <a:lstStyle/>
          <a:p>
            <a:pPr/>
          </a:p>
        </p:txBody>
      </p:sp>
      <p:sp>
        <p:nvSpPr>
          <p:cNvPr id="267" name="Shape 148"/>
          <p:cNvSpPr txBox="1"/>
          <p:nvPr/>
        </p:nvSpPr>
        <p:spPr>
          <a:xfrm>
            <a:off x="3538932" y="2104245"/>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nchor="ctr">
            <a:spAutoFit/>
          </a:bodyPr>
          <a:lstStyle/>
          <a:p>
            <a:pPr algn="ctr">
              <a:lnSpc>
                <a:spcPct val="120000"/>
              </a:lnSpc>
              <a:defRPr sz="1100">
                <a:solidFill>
                  <a:srgbClr val="295269"/>
                </a:solidFill>
                <a:latin typeface="Dosis"/>
                <a:ea typeface="Dosis"/>
                <a:cs typeface="Dosis"/>
                <a:sym typeface="Dosis"/>
              </a:defRPr>
            </a:pPr>
            <a:r>
              <a:t>Efficiently unleash cross-media information without cross-media value. </a:t>
            </a:r>
            <a:r>
              <a:rPr>
                <a:solidFill>
                  <a:srgbClr val="FA726E"/>
                </a:solidFill>
              </a:rPr>
              <a:t>Quickly maximize timely</a:t>
            </a:r>
            <a:r>
              <a:t> deliverables for real-time schemas. Dramatically maintain clicks-and-mortar solutions without functional solutions.</a:t>
            </a:r>
          </a:p>
        </p:txBody>
      </p:sp>
      <p:pic>
        <p:nvPicPr>
          <p:cNvPr id="268" name="Shape 149" descr="Shape 149"/>
          <p:cNvPicPr>
            <a:picLocks noChangeAspect="1"/>
          </p:cNvPicPr>
          <p:nvPr/>
        </p:nvPicPr>
        <p:blipFill>
          <a:blip r:embed="rId2">
            <a:extLst/>
          </a:blip>
          <a:stretch>
            <a:fillRect/>
          </a:stretch>
        </p:blipFill>
        <p:spPr>
          <a:xfrm>
            <a:off x="6252157" y="1347812"/>
            <a:ext cx="2434456" cy="2447851"/>
          </a:xfrm>
          <a:prstGeom prst="rect">
            <a:avLst/>
          </a:prstGeom>
          <a:ln w="12700">
            <a:miter lim="400000"/>
          </a:ln>
        </p:spPr>
      </p:pic>
      <p:sp>
        <p:nvSpPr>
          <p:cNvPr id="269" name="Shape 150"/>
          <p:cNvSpPr/>
          <p:nvPr/>
        </p:nvSpPr>
        <p:spPr>
          <a:xfrm>
            <a:off x="6252157" y="1347812"/>
            <a:ext cx="2434483" cy="2447870"/>
          </a:xfrm>
          <a:prstGeom prst="rect">
            <a:avLst/>
          </a:prstGeom>
          <a:ln>
            <a:solidFill>
              <a:srgbClr val="295269"/>
            </a:solidFill>
            <a:prstDash val="dash"/>
            <a:miter lim="8000"/>
          </a:ln>
        </p:spPr>
        <p:txBody>
          <a:bodyPr lIns="45719" rIns="45719" anchor="ctr"/>
          <a:lstStyle/>
          <a:p>
            <a:pPr algn="ctr">
              <a:defRPr sz="1000"/>
            </a:pPr>
          </a:p>
        </p:txBody>
      </p:sp>
      <p:sp>
        <p:nvSpPr>
          <p:cNvPr id="270" name="Shape 151"/>
          <p:cNvSpPr txBox="1"/>
          <p:nvPr/>
        </p:nvSpPr>
        <p:spPr>
          <a:xfrm>
            <a:off x="6380522" y="1460117"/>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nchor="ctr">
            <a:spAutoFit/>
          </a:bodyPr>
          <a:lstStyle>
            <a:lvl1pPr algn="ctr">
              <a:defRPr sz="1600">
                <a:solidFill>
                  <a:srgbClr val="295269"/>
                </a:solidFill>
                <a:latin typeface="Dosis"/>
                <a:ea typeface="Dosis"/>
                <a:cs typeface="Dosis"/>
                <a:sym typeface="Dosis"/>
              </a:defRPr>
            </a:lvl1pPr>
          </a:lstStyle>
          <a:p>
            <a:pPr/>
            <a:r>
              <a:t>BOX TITLE</a:t>
            </a:r>
          </a:p>
        </p:txBody>
      </p:sp>
      <p:sp>
        <p:nvSpPr>
          <p:cNvPr id="271" name="Shape 152"/>
          <p:cNvSpPr/>
          <p:nvPr/>
        </p:nvSpPr>
        <p:spPr>
          <a:xfrm>
            <a:off x="6421821" y="1961727"/>
            <a:ext cx="2095201" cy="1"/>
          </a:xfrm>
          <a:prstGeom prst="line">
            <a:avLst/>
          </a:prstGeom>
          <a:ln cap="rnd">
            <a:solidFill>
              <a:srgbClr val="E6E7E8"/>
            </a:solidFill>
            <a:miter lim="8000"/>
          </a:ln>
        </p:spPr>
        <p:txBody>
          <a:bodyPr lIns="45719" rIns="45719"/>
          <a:lstStyle/>
          <a:p>
            <a:pPr/>
          </a:p>
        </p:txBody>
      </p:sp>
      <p:sp>
        <p:nvSpPr>
          <p:cNvPr id="272" name="Shape 153"/>
          <p:cNvSpPr txBox="1"/>
          <p:nvPr/>
        </p:nvSpPr>
        <p:spPr>
          <a:xfrm>
            <a:off x="6436331" y="2104245"/>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nchor="ctr">
            <a:spAutoFit/>
          </a:bodyPr>
          <a:lstStyle/>
          <a:p>
            <a:pPr algn="ctr">
              <a:lnSpc>
                <a:spcPct val="120000"/>
              </a:lnSpc>
              <a:defRPr sz="1100">
                <a:solidFill>
                  <a:srgbClr val="295269"/>
                </a:solidFill>
                <a:latin typeface="Dosis"/>
                <a:ea typeface="Dosis"/>
                <a:cs typeface="Dosis"/>
                <a:sym typeface="Dosis"/>
              </a:defRPr>
            </a:pPr>
            <a:r>
              <a:t>Efficiently unleash cross-media information without cross-media value. </a:t>
            </a:r>
            <a:r>
              <a:rPr>
                <a:solidFill>
                  <a:srgbClr val="FA726E"/>
                </a:solidFill>
              </a:rPr>
              <a:t>Quickly maximize timely</a:t>
            </a:r>
            <a:r>
              <a:t> deliverables for real-time schemas. Dramatically maintain clicks-and-mortar solutions without functional solutions.</a:t>
            </a:r>
          </a:p>
        </p:txBody>
      </p:sp>
      <p:sp>
        <p:nvSpPr>
          <p:cNvPr id="273"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3">
    <p:spTree>
      <p:nvGrpSpPr>
        <p:cNvPr id="1" name=""/>
        <p:cNvGrpSpPr/>
        <p:nvPr/>
      </p:nvGrpSpPr>
      <p:grpSpPr>
        <a:xfrm>
          <a:off x="0" y="0"/>
          <a:ext cx="0" cy="0"/>
          <a:chOff x="0" y="0"/>
          <a:chExt cx="0" cy="0"/>
        </a:xfrm>
      </p:grpSpPr>
      <p:sp>
        <p:nvSpPr>
          <p:cNvPr id="280" name="Shape 155"/>
          <p:cNvSpPr/>
          <p:nvPr/>
        </p:nvSpPr>
        <p:spPr>
          <a:xfrm>
            <a:off x="6096000" y="0"/>
            <a:ext cx="3048000" cy="5143500"/>
          </a:xfrm>
          <a:prstGeom prst="rect">
            <a:avLst/>
          </a:prstGeom>
          <a:solidFill>
            <a:srgbClr val="E6E7E8"/>
          </a:solidFill>
          <a:ln w="12700">
            <a:miter lim="400000"/>
          </a:ln>
        </p:spPr>
        <p:txBody>
          <a:bodyPr lIns="45719" rIns="45719" anchor="ctr"/>
          <a:lstStyle/>
          <a:p>
            <a:pPr/>
          </a:p>
        </p:txBody>
      </p:sp>
      <p:sp>
        <p:nvSpPr>
          <p:cNvPr id="281" name="Shape 156"/>
          <p:cNvSpPr txBox="1"/>
          <p:nvPr/>
        </p:nvSpPr>
        <p:spPr>
          <a:xfrm>
            <a:off x="6291250" y="280950"/>
            <a:ext cx="2562301" cy="14782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800">
                <a:solidFill>
                  <a:srgbClr val="204056"/>
                </a:solidFill>
                <a:latin typeface="Dosis"/>
                <a:ea typeface="Dosis"/>
                <a:cs typeface="Dosis"/>
                <a:sym typeface="Dosis"/>
              </a:defRPr>
            </a:lvl1pPr>
          </a:lstStyle>
          <a:p>
            <a:pPr/>
            <a:r>
              <a:t>Title, could be longer or more wordy</a:t>
            </a:r>
          </a:p>
        </p:txBody>
      </p:sp>
      <p:sp>
        <p:nvSpPr>
          <p:cNvPr id="282" name="Shape 157"/>
          <p:cNvSpPr txBox="1"/>
          <p:nvPr/>
        </p:nvSpPr>
        <p:spPr>
          <a:xfrm>
            <a:off x="6257950" y="1843049"/>
            <a:ext cx="2628901" cy="357565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b="1" sz="1100">
                <a:solidFill>
                  <a:srgbClr val="204056"/>
                </a:solidFill>
                <a:latin typeface="Dosis"/>
                <a:ea typeface="Dosis"/>
                <a:cs typeface="Dosis"/>
                <a:sym typeface="Dosis"/>
              </a:defRPr>
            </a:pPr>
            <a:r>
              <a:t>Commentary</a:t>
            </a:r>
          </a:p>
          <a:p>
            <a:pPr>
              <a:lnSpc>
                <a:spcPct val="115000"/>
              </a:lnSpc>
              <a:defRPr sz="1100">
                <a:solidFill>
                  <a:srgbClr val="204056"/>
                </a:solidFill>
                <a:latin typeface="Dosis"/>
                <a:ea typeface="Dosis"/>
                <a:cs typeface="Dosis"/>
                <a:sym typeface="Dosis"/>
              </a:defRPr>
            </a:pPr>
            <a:r>
              <a:t>Lorem ipsum dolor sit amet, consectetur adipiscing elit. Proin auctor odio eu ante egestas convallis. Etiam neque justo.</a:t>
            </a:r>
          </a:p>
          <a:p>
            <a:pPr>
              <a:lnSpc>
                <a:spcPct val="115000"/>
              </a:lnSpc>
              <a:defRPr sz="1100">
                <a:solidFill>
                  <a:srgbClr val="204056"/>
                </a:solidFill>
                <a:latin typeface="Dosis"/>
                <a:ea typeface="Dosis"/>
                <a:cs typeface="Dosis"/>
                <a:sym typeface="Dosis"/>
              </a:defRPr>
            </a:pPr>
          </a:p>
          <a:p>
            <a:pPr>
              <a:lnSpc>
                <a:spcPct val="115000"/>
              </a:lnSpc>
              <a:defRPr b="1" sz="1100">
                <a:solidFill>
                  <a:srgbClr val="204056"/>
                </a:solidFill>
                <a:latin typeface="Dosis"/>
                <a:ea typeface="Dosis"/>
                <a:cs typeface="Dosis"/>
                <a:sym typeface="Dosis"/>
              </a:defRPr>
            </a:pPr>
            <a:r>
              <a:t>Trends</a:t>
            </a:r>
          </a:p>
          <a:p>
            <a:pPr>
              <a:lnSpc>
                <a:spcPct val="115000"/>
              </a:lnSpc>
              <a:defRPr sz="1100">
                <a:solidFill>
                  <a:srgbClr val="204056"/>
                </a:solidFill>
                <a:latin typeface="Dosis"/>
                <a:ea typeface="Dosis"/>
                <a:cs typeface="Dosis"/>
                <a:sym typeface="Dosis"/>
              </a:defRPr>
            </a:pPr>
            <a:r>
              <a:t>Lorem ipsum dolor sit amet, consectetur adipiscing elit. Proin auctor odio eu ante egestas convallis. Etiam neque justo.</a:t>
            </a:r>
          </a:p>
          <a:p>
            <a:pPr>
              <a:lnSpc>
                <a:spcPct val="115000"/>
              </a:lnSpc>
              <a:defRPr sz="1100">
                <a:solidFill>
                  <a:srgbClr val="204056"/>
                </a:solidFill>
                <a:latin typeface="Dosis"/>
                <a:ea typeface="Dosis"/>
                <a:cs typeface="Dosis"/>
                <a:sym typeface="Dosis"/>
              </a:defRPr>
            </a:pPr>
          </a:p>
          <a:p>
            <a:pPr>
              <a:lnSpc>
                <a:spcPct val="115000"/>
              </a:lnSpc>
              <a:defRPr b="1" sz="1100">
                <a:solidFill>
                  <a:srgbClr val="204056"/>
                </a:solidFill>
                <a:latin typeface="Dosis"/>
                <a:ea typeface="Dosis"/>
                <a:cs typeface="Dosis"/>
                <a:sym typeface="Dosis"/>
              </a:defRPr>
            </a:pPr>
            <a:r>
              <a:t>Key Findings</a:t>
            </a:r>
          </a:p>
          <a:p>
            <a:pPr>
              <a:lnSpc>
                <a:spcPct val="115000"/>
              </a:lnSpc>
              <a:defRPr sz="1100">
                <a:solidFill>
                  <a:srgbClr val="204056"/>
                </a:solidFill>
                <a:latin typeface="Dosis"/>
                <a:ea typeface="Dosis"/>
                <a:cs typeface="Dosis"/>
                <a:sym typeface="Dosis"/>
              </a:defRPr>
            </a:pPr>
            <a:r>
              <a:t>Lorem ipsum dolor sit amet, consectetur adipiscing elit. Proin auctor odio eu ante egestas convallis. Etiam neque justo.</a:t>
            </a:r>
          </a:p>
        </p:txBody>
      </p:sp>
      <p:sp>
        <p:nvSpPr>
          <p:cNvPr id="283" name="Shape 158"/>
          <p:cNvSpPr txBox="1"/>
          <p:nvPr/>
        </p:nvSpPr>
        <p:spPr>
          <a:xfrm>
            <a:off x="486668" y="-782876"/>
            <a:ext cx="12701" cy="2286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500">
                <a:solidFill>
                  <a:srgbClr val="295269"/>
                </a:solidFill>
                <a:latin typeface="Dosis"/>
                <a:ea typeface="Dosis"/>
                <a:cs typeface="Dosis"/>
                <a:sym typeface="Dosis"/>
              </a:defRPr>
            </a:lvl1pPr>
          </a:lstStyle>
          <a:p>
            <a:pPr/>
            <a:r>
              <a:t>IMAGE TITLE</a:t>
            </a:r>
          </a:p>
        </p:txBody>
      </p:sp>
      <p:pic>
        <p:nvPicPr>
          <p:cNvPr id="284" name="Shape 159" descr="Shape 159"/>
          <p:cNvPicPr>
            <a:picLocks noChangeAspect="1"/>
          </p:cNvPicPr>
          <p:nvPr/>
        </p:nvPicPr>
        <p:blipFill>
          <a:blip r:embed="rId2">
            <a:extLst/>
          </a:blip>
          <a:stretch>
            <a:fillRect/>
          </a:stretch>
        </p:blipFill>
        <p:spPr>
          <a:xfrm>
            <a:off x="486668" y="784766"/>
            <a:ext cx="4521771" cy="3425651"/>
          </a:xfrm>
          <a:prstGeom prst="rect">
            <a:avLst/>
          </a:prstGeom>
          <a:ln w="12700">
            <a:miter lim="400000"/>
          </a:ln>
        </p:spPr>
      </p:pic>
      <p:sp>
        <p:nvSpPr>
          <p:cNvPr id="285" name="Shape 160"/>
          <p:cNvSpPr txBox="1"/>
          <p:nvPr/>
        </p:nvSpPr>
        <p:spPr>
          <a:xfrm>
            <a:off x="486668" y="-417181"/>
            <a:ext cx="12701" cy="97409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defRPr sz="1100">
                <a:solidFill>
                  <a:srgbClr val="295269"/>
                </a:solidFill>
                <a:latin typeface="Dosis"/>
                <a:ea typeface="Dosis"/>
                <a:cs typeface="Dosis"/>
                <a:sym typeface="Dosis"/>
              </a:defRPr>
            </a:pPr>
            <a:r>
              <a:t>Efficiently unleash </a:t>
            </a:r>
            <a:r>
              <a:rPr>
                <a:solidFill>
                  <a:srgbClr val="FA726E"/>
                </a:solidFill>
              </a:rPr>
              <a:t>cross-media</a:t>
            </a:r>
            <a:r>
              <a:t> information without cross-media.</a:t>
            </a:r>
          </a:p>
        </p:txBody>
      </p:sp>
      <p:sp>
        <p:nvSpPr>
          <p:cNvPr id="286"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4">
    <p:spTree>
      <p:nvGrpSpPr>
        <p:cNvPr id="1" name=""/>
        <p:cNvGrpSpPr/>
        <p:nvPr/>
      </p:nvGrpSpPr>
      <p:grpSpPr>
        <a:xfrm>
          <a:off x="0" y="0"/>
          <a:ext cx="0" cy="0"/>
          <a:chOff x="0" y="0"/>
          <a:chExt cx="0" cy="0"/>
        </a:xfrm>
      </p:grpSpPr>
      <p:sp>
        <p:nvSpPr>
          <p:cNvPr id="293" name="Shape 162"/>
          <p:cNvSpPr txBox="1"/>
          <p:nvPr/>
        </p:nvSpPr>
        <p:spPr>
          <a:xfrm>
            <a:off x="632593" y="-767444"/>
            <a:ext cx="12701" cy="97409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defRPr sz="1100">
                <a:solidFill>
                  <a:srgbClr val="295269"/>
                </a:solidFill>
                <a:latin typeface="Dosis"/>
                <a:ea typeface="Dosis"/>
                <a:cs typeface="Dosis"/>
                <a:sym typeface="Dosis"/>
              </a:defRPr>
            </a:pPr>
            <a:r>
              <a:t>Efficiently unleash </a:t>
            </a:r>
            <a:r>
              <a:rPr>
                <a:solidFill>
                  <a:srgbClr val="FA726E"/>
                </a:solidFill>
              </a:rPr>
              <a:t>cross-media</a:t>
            </a:r>
            <a:r>
              <a:t> information without cross-media.</a:t>
            </a:r>
          </a:p>
        </p:txBody>
      </p:sp>
      <p:sp>
        <p:nvSpPr>
          <p:cNvPr id="294" name="Shape 163"/>
          <p:cNvSpPr txBox="1"/>
          <p:nvPr/>
        </p:nvSpPr>
        <p:spPr>
          <a:xfrm>
            <a:off x="640406" y="-437220"/>
            <a:ext cx="12701" cy="2286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500">
                <a:solidFill>
                  <a:srgbClr val="295269"/>
                </a:solidFill>
                <a:latin typeface="Dosis"/>
                <a:ea typeface="Dosis"/>
                <a:cs typeface="Dosis"/>
                <a:sym typeface="Dosis"/>
              </a:defRPr>
            </a:lvl1pPr>
          </a:lstStyle>
          <a:p>
            <a:pPr/>
            <a:r>
              <a:t>IMAGE TITLE</a:t>
            </a:r>
          </a:p>
        </p:txBody>
      </p:sp>
      <p:pic>
        <p:nvPicPr>
          <p:cNvPr id="295" name="Shape 164" descr="Shape 164"/>
          <p:cNvPicPr>
            <a:picLocks noChangeAspect="1"/>
          </p:cNvPicPr>
          <p:nvPr/>
        </p:nvPicPr>
        <p:blipFill>
          <a:blip r:embed="rId2">
            <a:extLst/>
          </a:blip>
          <a:stretch>
            <a:fillRect/>
          </a:stretch>
        </p:blipFill>
        <p:spPr>
          <a:xfrm>
            <a:off x="644872" y="1111745"/>
            <a:ext cx="3578572" cy="2711277"/>
          </a:xfrm>
          <a:prstGeom prst="rect">
            <a:avLst/>
          </a:prstGeom>
          <a:ln w="12700">
            <a:miter lim="400000"/>
          </a:ln>
        </p:spPr>
      </p:pic>
      <p:pic>
        <p:nvPicPr>
          <p:cNvPr id="296" name="Shape 165" descr="Shape 165"/>
          <p:cNvPicPr>
            <a:picLocks noChangeAspect="1"/>
          </p:cNvPicPr>
          <p:nvPr/>
        </p:nvPicPr>
        <p:blipFill>
          <a:blip r:embed="rId2">
            <a:extLst/>
          </a:blip>
          <a:stretch>
            <a:fillRect/>
          </a:stretch>
        </p:blipFill>
        <p:spPr>
          <a:xfrm>
            <a:off x="4878139" y="1111745"/>
            <a:ext cx="3578572" cy="2711277"/>
          </a:xfrm>
          <a:prstGeom prst="rect">
            <a:avLst/>
          </a:prstGeom>
          <a:ln w="12700">
            <a:miter lim="400000"/>
          </a:ln>
        </p:spPr>
      </p:pic>
      <p:sp>
        <p:nvSpPr>
          <p:cNvPr id="297" name="Shape 166"/>
          <p:cNvSpPr txBox="1"/>
          <p:nvPr/>
        </p:nvSpPr>
        <p:spPr>
          <a:xfrm>
            <a:off x="4874790" y="-766328"/>
            <a:ext cx="12701" cy="97409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defRPr sz="1100">
                <a:solidFill>
                  <a:srgbClr val="295269"/>
                </a:solidFill>
                <a:latin typeface="Dosis"/>
                <a:ea typeface="Dosis"/>
                <a:cs typeface="Dosis"/>
                <a:sym typeface="Dosis"/>
              </a:defRPr>
            </a:pPr>
            <a:r>
              <a:t>Efficiently unleash </a:t>
            </a:r>
            <a:r>
              <a:rPr>
                <a:solidFill>
                  <a:srgbClr val="FA726E"/>
                </a:solidFill>
              </a:rPr>
              <a:t>cross-media</a:t>
            </a:r>
            <a:r>
              <a:t> information without cross-media.</a:t>
            </a:r>
          </a:p>
        </p:txBody>
      </p:sp>
      <p:sp>
        <p:nvSpPr>
          <p:cNvPr id="298" name="Shape 167"/>
          <p:cNvSpPr txBox="1"/>
          <p:nvPr/>
        </p:nvSpPr>
        <p:spPr>
          <a:xfrm>
            <a:off x="4882603" y="-434987"/>
            <a:ext cx="12701" cy="2286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500">
                <a:solidFill>
                  <a:srgbClr val="295269"/>
                </a:solidFill>
                <a:latin typeface="Dosis"/>
                <a:ea typeface="Dosis"/>
                <a:cs typeface="Dosis"/>
                <a:sym typeface="Dosis"/>
              </a:defRPr>
            </a:lvl1pPr>
          </a:lstStyle>
          <a:p>
            <a:pPr/>
            <a:r>
              <a:t>IMAGE TITLE</a:t>
            </a:r>
          </a:p>
        </p:txBody>
      </p:sp>
      <p:sp>
        <p:nvSpPr>
          <p:cNvPr id="299"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5">
    <p:spTree>
      <p:nvGrpSpPr>
        <p:cNvPr id="1" name=""/>
        <p:cNvGrpSpPr/>
        <p:nvPr/>
      </p:nvGrpSpPr>
      <p:grpSpPr>
        <a:xfrm>
          <a:off x="0" y="0"/>
          <a:ext cx="0" cy="0"/>
          <a:chOff x="0" y="0"/>
          <a:chExt cx="0" cy="0"/>
        </a:xfrm>
      </p:grpSpPr>
      <p:pic>
        <p:nvPicPr>
          <p:cNvPr id="306" name="Shape 169" descr="Shape 169"/>
          <p:cNvPicPr>
            <a:picLocks noChangeAspect="1"/>
          </p:cNvPicPr>
          <p:nvPr/>
        </p:nvPicPr>
        <p:blipFill>
          <a:blip r:embed="rId2">
            <a:extLst/>
          </a:blip>
          <a:srcRect l="0" t="0" r="0" b="15625"/>
          <a:stretch>
            <a:fillRect/>
          </a:stretch>
        </p:blipFill>
        <p:spPr>
          <a:xfrm>
            <a:off x="0" y="-1"/>
            <a:ext cx="9144000" cy="5143502"/>
          </a:xfrm>
          <a:prstGeom prst="rect">
            <a:avLst/>
          </a:prstGeom>
          <a:ln w="12700">
            <a:miter lim="400000"/>
          </a:ln>
        </p:spPr>
      </p:pic>
      <p:sp>
        <p:nvSpPr>
          <p:cNvPr id="307" name="Shape 170"/>
          <p:cNvSpPr/>
          <p:nvPr/>
        </p:nvSpPr>
        <p:spPr>
          <a:xfrm>
            <a:off x="0" y="0"/>
            <a:ext cx="9144000" cy="5143500"/>
          </a:xfrm>
          <a:prstGeom prst="rect">
            <a:avLst/>
          </a:prstGeom>
          <a:solidFill>
            <a:srgbClr val="204056">
              <a:alpha val="82490"/>
            </a:srgbClr>
          </a:solidFill>
          <a:ln w="12700">
            <a:miter lim="400000"/>
          </a:ln>
        </p:spPr>
        <p:txBody>
          <a:bodyPr lIns="45719" rIns="45719" anchor="ctr"/>
          <a:lstStyle/>
          <a:p>
            <a:pPr/>
          </a:p>
        </p:txBody>
      </p:sp>
      <p:sp>
        <p:nvSpPr>
          <p:cNvPr id="308" name="Shape 171"/>
          <p:cNvSpPr txBox="1"/>
          <p:nvPr/>
        </p:nvSpPr>
        <p:spPr>
          <a:xfrm>
            <a:off x="1152549" y="1666974"/>
            <a:ext cx="6639002" cy="2621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4000">
                <a:solidFill>
                  <a:srgbClr val="FFFFFF"/>
                </a:solidFill>
                <a:latin typeface="Dosis"/>
                <a:ea typeface="Dosis"/>
                <a:cs typeface="Dosis"/>
                <a:sym typeface="Dosis"/>
              </a:defRPr>
            </a:lvl1pPr>
          </a:lstStyle>
          <a:p>
            <a:pPr/>
            <a:r>
              <a:t>This is a bold statement or “quote” with a full bleed image</a:t>
            </a:r>
          </a:p>
        </p:txBody>
      </p:sp>
      <p:sp>
        <p:nvSpPr>
          <p:cNvPr id="309" name="Shape 172"/>
          <p:cNvSpPr txBox="1"/>
          <p:nvPr/>
        </p:nvSpPr>
        <p:spPr>
          <a:xfrm>
            <a:off x="1514499" y="3381474"/>
            <a:ext cx="5915102" cy="665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600">
                <a:solidFill>
                  <a:srgbClr val="BCBEC0"/>
                </a:solidFill>
                <a:latin typeface="Dosis"/>
                <a:ea typeface="Dosis"/>
                <a:cs typeface="Dosis"/>
                <a:sym typeface="Dosis"/>
              </a:defRPr>
            </a:lvl1pPr>
          </a:lstStyle>
          <a:p>
            <a:pPr/>
            <a:r>
              <a:t>Name of Author (if it’s a quote)</a:t>
            </a:r>
          </a:p>
        </p:txBody>
      </p:sp>
      <p:sp>
        <p:nvSpPr>
          <p:cNvPr id="310"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6">
    <p:spTree>
      <p:nvGrpSpPr>
        <p:cNvPr id="1" name=""/>
        <p:cNvGrpSpPr/>
        <p:nvPr/>
      </p:nvGrpSpPr>
      <p:grpSpPr>
        <a:xfrm>
          <a:off x="0" y="0"/>
          <a:ext cx="0" cy="0"/>
          <a:chOff x="0" y="0"/>
          <a:chExt cx="0" cy="0"/>
        </a:xfrm>
      </p:grpSpPr>
      <p:pic>
        <p:nvPicPr>
          <p:cNvPr id="317" name="Shape 174" descr="Shape 174"/>
          <p:cNvPicPr>
            <a:picLocks noChangeAspect="1"/>
          </p:cNvPicPr>
          <p:nvPr/>
        </p:nvPicPr>
        <p:blipFill>
          <a:blip r:embed="rId2">
            <a:extLst/>
          </a:blip>
          <a:stretch>
            <a:fillRect/>
          </a:stretch>
        </p:blipFill>
        <p:spPr>
          <a:xfrm>
            <a:off x="0" y="0"/>
            <a:ext cx="9144000" cy="5143500"/>
          </a:xfrm>
          <a:prstGeom prst="rect">
            <a:avLst/>
          </a:prstGeom>
          <a:ln w="12700">
            <a:miter lim="400000"/>
          </a:ln>
        </p:spPr>
      </p:pic>
      <p:sp>
        <p:nvSpPr>
          <p:cNvPr id="318" name="Shape 175"/>
          <p:cNvSpPr/>
          <p:nvPr/>
        </p:nvSpPr>
        <p:spPr>
          <a:xfrm>
            <a:off x="0" y="0"/>
            <a:ext cx="9144000" cy="5143500"/>
          </a:xfrm>
          <a:prstGeom prst="rect">
            <a:avLst/>
          </a:prstGeom>
          <a:solidFill>
            <a:srgbClr val="204056">
              <a:alpha val="82490"/>
            </a:srgbClr>
          </a:solidFill>
          <a:ln w="12700">
            <a:miter lim="400000"/>
          </a:ln>
        </p:spPr>
        <p:txBody>
          <a:bodyPr lIns="45719" rIns="45719" anchor="ctr"/>
          <a:lstStyle/>
          <a:p>
            <a:pPr/>
          </a:p>
        </p:txBody>
      </p:sp>
      <p:sp>
        <p:nvSpPr>
          <p:cNvPr id="319" name="Shape 176"/>
          <p:cNvSpPr txBox="1"/>
          <p:nvPr/>
        </p:nvSpPr>
        <p:spPr>
          <a:xfrm>
            <a:off x="1152549" y="1666974"/>
            <a:ext cx="6639002" cy="2621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4000">
                <a:solidFill>
                  <a:srgbClr val="FFFFFF"/>
                </a:solidFill>
                <a:latin typeface="Dosis"/>
                <a:ea typeface="Dosis"/>
                <a:cs typeface="Dosis"/>
                <a:sym typeface="Dosis"/>
              </a:defRPr>
            </a:lvl1pPr>
          </a:lstStyle>
          <a:p>
            <a:pPr/>
            <a:r>
              <a:t>This is a bold statement or “quote” with a full bleed image</a:t>
            </a:r>
          </a:p>
        </p:txBody>
      </p:sp>
      <p:sp>
        <p:nvSpPr>
          <p:cNvPr id="320" name="Shape 177"/>
          <p:cNvSpPr txBox="1"/>
          <p:nvPr/>
        </p:nvSpPr>
        <p:spPr>
          <a:xfrm>
            <a:off x="1514499" y="3381474"/>
            <a:ext cx="5915102" cy="665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600">
                <a:solidFill>
                  <a:srgbClr val="BCBEC0"/>
                </a:solidFill>
                <a:latin typeface="Dosis"/>
                <a:ea typeface="Dosis"/>
                <a:cs typeface="Dosis"/>
                <a:sym typeface="Dosis"/>
              </a:defRPr>
            </a:lvl1pPr>
          </a:lstStyle>
          <a:p>
            <a:pPr/>
            <a:r>
              <a:t>Name of Author (if it’s a quote)</a:t>
            </a:r>
          </a:p>
        </p:txBody>
      </p:sp>
      <p:sp>
        <p:nvSpPr>
          <p:cNvPr id="321"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7">
    <p:bg>
      <p:bgPr>
        <a:solidFill>
          <a:srgbClr val="000000"/>
        </a:solidFill>
      </p:bgPr>
    </p:bg>
    <p:spTree>
      <p:nvGrpSpPr>
        <p:cNvPr id="1" name=""/>
        <p:cNvGrpSpPr/>
        <p:nvPr/>
      </p:nvGrpSpPr>
      <p:grpSpPr>
        <a:xfrm>
          <a:off x="0" y="0"/>
          <a:ext cx="0" cy="0"/>
          <a:chOff x="0" y="0"/>
          <a:chExt cx="0" cy="0"/>
        </a:xfrm>
      </p:grpSpPr>
      <p:pic>
        <p:nvPicPr>
          <p:cNvPr id="328" name="Shape 179" descr="Shape 179"/>
          <p:cNvPicPr>
            <a:picLocks noChangeAspect="1"/>
          </p:cNvPicPr>
          <p:nvPr/>
        </p:nvPicPr>
        <p:blipFill>
          <a:blip r:embed="rId2">
            <a:extLst/>
          </a:blip>
          <a:stretch>
            <a:fillRect/>
          </a:stretch>
        </p:blipFill>
        <p:spPr>
          <a:xfrm>
            <a:off x="0" y="0"/>
            <a:ext cx="5143500" cy="5143500"/>
          </a:xfrm>
          <a:prstGeom prst="rect">
            <a:avLst/>
          </a:prstGeom>
          <a:ln w="12700">
            <a:miter lim="400000"/>
          </a:ln>
        </p:spPr>
      </p:pic>
      <p:sp>
        <p:nvSpPr>
          <p:cNvPr id="329" name="Shape 180"/>
          <p:cNvSpPr txBox="1"/>
          <p:nvPr/>
        </p:nvSpPr>
        <p:spPr>
          <a:xfrm>
            <a:off x="5581675" y="1952724"/>
            <a:ext cx="2409901" cy="2138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800">
                <a:solidFill>
                  <a:srgbClr val="BCBEC0"/>
                </a:solidFill>
                <a:latin typeface="Dosis"/>
                <a:ea typeface="Dosis"/>
                <a:cs typeface="Dosis"/>
                <a:sym typeface="Dosis"/>
              </a:defRPr>
            </a:lvl1pPr>
          </a:lstStyle>
          <a:p>
            <a:pPr/>
            <a:r>
              <a:t>Passionate developer, lover of pizza and cute little dogs. Previously at Acme Inc and Awesome Startup.</a:t>
            </a:r>
          </a:p>
        </p:txBody>
      </p:sp>
      <p:sp>
        <p:nvSpPr>
          <p:cNvPr id="330" name="Shape 181"/>
          <p:cNvSpPr txBox="1"/>
          <p:nvPr/>
        </p:nvSpPr>
        <p:spPr>
          <a:xfrm>
            <a:off x="5581675" y="1095474"/>
            <a:ext cx="2409901" cy="1135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a:solidFill>
                  <a:srgbClr val="FFFFFF"/>
                </a:solidFill>
                <a:latin typeface="Dosis"/>
                <a:ea typeface="Dosis"/>
                <a:cs typeface="Dosis"/>
                <a:sym typeface="Dosis"/>
              </a:defRPr>
            </a:pPr>
            <a:r>
              <a:t>Welcome</a:t>
            </a:r>
          </a:p>
          <a:p>
            <a:pPr>
              <a:defRPr sz="2400">
                <a:solidFill>
                  <a:srgbClr val="FFFFFF"/>
                </a:solidFill>
                <a:latin typeface="Dosis"/>
                <a:ea typeface="Dosis"/>
                <a:cs typeface="Dosis"/>
                <a:sym typeface="Dosis"/>
              </a:defRPr>
            </a:pPr>
            <a:r>
              <a:t>John Coder</a:t>
            </a:r>
          </a:p>
        </p:txBody>
      </p:sp>
      <p:sp>
        <p:nvSpPr>
          <p:cNvPr id="331"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5">
    <p:spTree>
      <p:nvGrpSpPr>
        <p:cNvPr id="1" name=""/>
        <p:cNvGrpSpPr/>
        <p:nvPr/>
      </p:nvGrpSpPr>
      <p:grpSpPr>
        <a:xfrm>
          <a:off x="0" y="0"/>
          <a:ext cx="0" cy="0"/>
          <a:chOff x="0" y="0"/>
          <a:chExt cx="0" cy="0"/>
        </a:xfrm>
      </p:grpSpPr>
      <p:pic>
        <p:nvPicPr>
          <p:cNvPr id="338" name="Shape 183" descr="Shape 183"/>
          <p:cNvPicPr>
            <a:picLocks noChangeAspect="1"/>
          </p:cNvPicPr>
          <p:nvPr/>
        </p:nvPicPr>
        <p:blipFill>
          <a:blip r:embed="rId2">
            <a:extLst/>
          </a:blip>
          <a:stretch>
            <a:fillRect/>
          </a:stretch>
        </p:blipFill>
        <p:spPr>
          <a:xfrm>
            <a:off x="0" y="0"/>
            <a:ext cx="9144000" cy="5143500"/>
          </a:xfrm>
          <a:prstGeom prst="rect">
            <a:avLst/>
          </a:prstGeom>
          <a:ln w="12700">
            <a:miter lim="400000"/>
          </a:ln>
        </p:spPr>
      </p:pic>
      <p:pic>
        <p:nvPicPr>
          <p:cNvPr id="339" name="Shape 184" descr="Shape 184"/>
          <p:cNvPicPr>
            <a:picLocks noChangeAspect="1"/>
          </p:cNvPicPr>
          <p:nvPr/>
        </p:nvPicPr>
        <p:blipFill>
          <a:blip r:embed="rId3">
            <a:extLst/>
          </a:blip>
          <a:stretch>
            <a:fillRect/>
          </a:stretch>
        </p:blipFill>
        <p:spPr>
          <a:xfrm>
            <a:off x="3079949" y="2258698"/>
            <a:ext cx="2984102" cy="626101"/>
          </a:xfrm>
          <a:prstGeom prst="rect">
            <a:avLst/>
          </a:prstGeom>
          <a:ln w="12700">
            <a:miter lim="400000"/>
          </a:ln>
        </p:spPr>
      </p:pic>
      <p:sp>
        <p:nvSpPr>
          <p:cNvPr id="340"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28" name="Title Text"/>
          <p:cNvSpPr txBox="1"/>
          <p:nvPr>
            <p:ph type="title"/>
          </p:nvPr>
        </p:nvSpPr>
        <p:spPr>
          <a:prstGeom prst="rect">
            <a:avLst/>
          </a:prstGeom>
        </p:spPr>
        <p:txBody>
          <a:bodyPr/>
          <a:lstStyle/>
          <a:p>
            <a:pPr/>
            <a:r>
              <a:t>Title Text</a:t>
            </a:r>
          </a:p>
        </p:txBody>
      </p:sp>
      <p:sp>
        <p:nvSpPr>
          <p:cNvPr id="2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pic>
        <p:nvPicPr>
          <p:cNvPr id="347" name="Shape 186" descr="Shape 186"/>
          <p:cNvPicPr>
            <a:picLocks noChangeAspect="1"/>
          </p:cNvPicPr>
          <p:nvPr/>
        </p:nvPicPr>
        <p:blipFill>
          <a:blip r:embed="rId2">
            <a:extLst/>
          </a:blip>
          <a:stretch>
            <a:fillRect/>
          </a:stretch>
        </p:blipFill>
        <p:spPr>
          <a:xfrm>
            <a:off x="0" y="0"/>
            <a:ext cx="9144000" cy="5143500"/>
          </a:xfrm>
          <a:prstGeom prst="rect">
            <a:avLst/>
          </a:prstGeom>
          <a:ln w="12700">
            <a:miter lim="400000"/>
          </a:ln>
        </p:spPr>
      </p:pic>
      <p:pic>
        <p:nvPicPr>
          <p:cNvPr id="348" name="Shape 187" descr="Shape 187"/>
          <p:cNvPicPr>
            <a:picLocks noChangeAspect="1"/>
          </p:cNvPicPr>
          <p:nvPr/>
        </p:nvPicPr>
        <p:blipFill>
          <a:blip r:embed="rId3">
            <a:extLst/>
          </a:blip>
          <a:stretch>
            <a:fillRect/>
          </a:stretch>
        </p:blipFill>
        <p:spPr>
          <a:xfrm>
            <a:off x="3079945" y="2257954"/>
            <a:ext cx="2984102" cy="627584"/>
          </a:xfrm>
          <a:prstGeom prst="rect">
            <a:avLst/>
          </a:prstGeom>
          <a:ln w="12700">
            <a:miter lim="400000"/>
          </a:ln>
        </p:spPr>
      </p:pic>
      <p:sp>
        <p:nvSpPr>
          <p:cNvPr id="349"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8">
    <p:bg>
      <p:bgPr>
        <a:solidFill>
          <a:srgbClr val="295269"/>
        </a:solidFill>
      </p:bgPr>
    </p:bg>
    <p:spTree>
      <p:nvGrpSpPr>
        <p:cNvPr id="1" name=""/>
        <p:cNvGrpSpPr/>
        <p:nvPr/>
      </p:nvGrpSpPr>
      <p:grpSpPr>
        <a:xfrm>
          <a:off x="0" y="0"/>
          <a:ext cx="0" cy="0"/>
          <a:chOff x="0" y="0"/>
          <a:chExt cx="0" cy="0"/>
        </a:xfrm>
      </p:grpSpPr>
      <p:sp>
        <p:nvSpPr>
          <p:cNvPr id="356" name="Shape 189"/>
          <p:cNvSpPr txBox="1"/>
          <p:nvPr/>
        </p:nvSpPr>
        <p:spPr>
          <a:xfrm>
            <a:off x="469020" y="2116548"/>
            <a:ext cx="12701"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nchor="ctr">
            <a:spAutoFit/>
          </a:bodyPr>
          <a:lstStyle>
            <a:lvl1pPr algn="ctr">
              <a:defRPr sz="5600">
                <a:solidFill>
                  <a:srgbClr val="FFFFFF"/>
                </a:solidFill>
                <a:latin typeface="Dosis"/>
                <a:ea typeface="Dosis"/>
                <a:cs typeface="Dosis"/>
                <a:sym typeface="Dosis"/>
              </a:defRPr>
            </a:lvl1pPr>
          </a:lstStyle>
          <a:p>
            <a:pPr/>
            <a:r>
              <a:t>THANKS!</a:t>
            </a:r>
          </a:p>
        </p:txBody>
      </p:sp>
      <p:sp>
        <p:nvSpPr>
          <p:cNvPr id="357" name="Shape 190"/>
          <p:cNvSpPr txBox="1"/>
          <p:nvPr/>
        </p:nvSpPr>
        <p:spPr>
          <a:xfrm>
            <a:off x="2676525" y="3243775"/>
            <a:ext cx="12700"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p>
            <a:pPr algn="ctr">
              <a:defRPr>
                <a:solidFill>
                  <a:srgbClr val="FFFFFF"/>
                </a:solidFill>
                <a:latin typeface="Dosis"/>
                <a:ea typeface="Dosis"/>
                <a:cs typeface="Dosis"/>
                <a:sym typeface="Dosis"/>
              </a:defRPr>
            </a:pPr>
            <a:r>
              <a:t>Zach Sims   </a:t>
            </a:r>
          </a:p>
          <a:p>
            <a:pPr algn="ctr">
              <a:defRPr sz="1200">
                <a:solidFill>
                  <a:srgbClr val="BCBEC0"/>
                </a:solidFill>
                <a:latin typeface="Dosis"/>
                <a:ea typeface="Dosis"/>
                <a:cs typeface="Dosis"/>
                <a:sym typeface="Dosis"/>
              </a:defRPr>
            </a:pPr>
            <a:r>
              <a:t>@zsims   </a:t>
            </a:r>
          </a:p>
          <a:p>
            <a:pPr algn="ctr">
              <a:defRPr sz="1200">
                <a:solidFill>
                  <a:srgbClr val="BCBEC0"/>
                </a:solidFill>
                <a:latin typeface="Dosis"/>
                <a:ea typeface="Dosis"/>
                <a:cs typeface="Dosis"/>
                <a:sym typeface="Dosis"/>
              </a:defRPr>
            </a:pPr>
            <a:r>
              <a:t>zach@codecademy.com</a:t>
            </a:r>
          </a:p>
        </p:txBody>
      </p:sp>
      <p:pic>
        <p:nvPicPr>
          <p:cNvPr id="358" name="Shape 191" descr="Shape 191"/>
          <p:cNvPicPr>
            <a:picLocks noChangeAspect="1"/>
          </p:cNvPicPr>
          <p:nvPr/>
        </p:nvPicPr>
        <p:blipFill>
          <a:blip r:embed="rId2">
            <a:extLst/>
          </a:blip>
          <a:stretch>
            <a:fillRect/>
          </a:stretch>
        </p:blipFill>
        <p:spPr>
          <a:xfrm>
            <a:off x="3890566" y="1496600"/>
            <a:ext cx="1362881" cy="286627"/>
          </a:xfrm>
          <a:prstGeom prst="rect">
            <a:avLst/>
          </a:prstGeom>
          <a:ln w="12700">
            <a:miter lim="400000"/>
          </a:ln>
        </p:spPr>
      </p:pic>
      <p:sp>
        <p:nvSpPr>
          <p:cNvPr id="359" name="Shape 192"/>
          <p:cNvSpPr txBox="1"/>
          <p:nvPr/>
        </p:nvSpPr>
        <p:spPr>
          <a:xfrm>
            <a:off x="2676525" y="4634424"/>
            <a:ext cx="12700" cy="127001"/>
          </a:xfrm>
          <a:prstGeom prst="rect">
            <a:avLst/>
          </a:prstGeom>
          <a:ln w="12700">
            <a:miter lim="400000"/>
          </a:ln>
          <a:extLst>
            <a:ext uri="{C572A759-6A51-4108-AA02-DFA0A04FC94B}">
              <ma14:wrappingTextBoxFlag xmlns:ma14="http://schemas.microsoft.com/office/mac/drawingml/2011/main" val="1"/>
            </a:ext>
          </a:extLst>
        </p:spPr>
        <p:txBody>
          <a:bodyPr lIns="35724" tIns="35724" rIns="35724" bIns="35724">
            <a:spAutoFit/>
          </a:bodyPr>
          <a:lstStyle/>
          <a:p>
            <a:pPr algn="ctr">
              <a:defRPr sz="1200">
                <a:solidFill>
                  <a:srgbClr val="C8CACB"/>
                </a:solidFill>
                <a:latin typeface="Dosis"/>
                <a:ea typeface="Dosis"/>
                <a:cs typeface="Dosis"/>
                <a:sym typeface="Dosis"/>
              </a:defRPr>
            </a:pPr>
            <a:r>
              <a:t>WE’RE HIRING:</a:t>
            </a:r>
            <a:r>
              <a:rPr>
                <a:solidFill>
                  <a:srgbClr val="F4F5F5"/>
                </a:solidFill>
              </a:rPr>
              <a:t> </a:t>
            </a:r>
            <a:r>
              <a:rPr>
                <a:solidFill>
                  <a:srgbClr val="FA726E"/>
                </a:solidFill>
              </a:rPr>
              <a:t>http://www.codecademy.com/about/jobs</a:t>
            </a:r>
          </a:p>
        </p:txBody>
      </p:sp>
      <p:sp>
        <p:nvSpPr>
          <p:cNvPr id="360"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367"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21">
    <p:spTree>
      <p:nvGrpSpPr>
        <p:cNvPr id="1" name=""/>
        <p:cNvGrpSpPr/>
        <p:nvPr/>
      </p:nvGrpSpPr>
      <p:grpSpPr>
        <a:xfrm>
          <a:off x="0" y="0"/>
          <a:ext cx="0" cy="0"/>
          <a:chOff x="0" y="0"/>
          <a:chExt cx="0" cy="0"/>
        </a:xfrm>
      </p:grpSpPr>
      <p:sp>
        <p:nvSpPr>
          <p:cNvPr id="374" name="Shape 195"/>
          <p:cNvSpPr/>
          <p:nvPr/>
        </p:nvSpPr>
        <p:spPr>
          <a:xfrm flipH="1">
            <a:off x="381150" y="4509449"/>
            <a:ext cx="1" cy="282901"/>
          </a:xfrm>
          <a:prstGeom prst="line">
            <a:avLst/>
          </a:prstGeom>
          <a:ln>
            <a:solidFill>
              <a:srgbClr val="000000"/>
            </a:solidFill>
          </a:ln>
        </p:spPr>
        <p:txBody>
          <a:bodyPr lIns="45719" rIns="45719"/>
          <a:lstStyle/>
          <a:p>
            <a:pPr/>
          </a:p>
        </p:txBody>
      </p:sp>
      <p:sp>
        <p:nvSpPr>
          <p:cNvPr id="375" name="Shape 196"/>
          <p:cNvSpPr txBox="1"/>
          <p:nvPr/>
        </p:nvSpPr>
        <p:spPr>
          <a:xfrm>
            <a:off x="419725" y="4480500"/>
            <a:ext cx="1309801" cy="322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900">
                <a:latin typeface="Dosis"/>
                <a:ea typeface="Dosis"/>
                <a:cs typeface="Dosis"/>
                <a:sym typeface="Dosis"/>
              </a:defRPr>
            </a:lvl1pPr>
          </a:lstStyle>
          <a:p>
            <a:pPr/>
            <a:r>
              <a:t>Q2</a:t>
            </a:r>
          </a:p>
        </p:txBody>
      </p:sp>
      <p:sp>
        <p:nvSpPr>
          <p:cNvPr id="376" name="Shape 197"/>
          <p:cNvSpPr/>
          <p:nvPr/>
        </p:nvSpPr>
        <p:spPr>
          <a:xfrm>
            <a:off x="3202337" y="4509449"/>
            <a:ext cx="1" cy="282901"/>
          </a:xfrm>
          <a:prstGeom prst="line">
            <a:avLst/>
          </a:prstGeom>
          <a:ln>
            <a:solidFill>
              <a:srgbClr val="000000"/>
            </a:solidFill>
          </a:ln>
        </p:spPr>
        <p:txBody>
          <a:bodyPr lIns="45719" rIns="45719"/>
          <a:lstStyle/>
          <a:p>
            <a:pPr/>
          </a:p>
        </p:txBody>
      </p:sp>
      <p:sp>
        <p:nvSpPr>
          <p:cNvPr id="377" name="Shape 198"/>
          <p:cNvSpPr txBox="1"/>
          <p:nvPr/>
        </p:nvSpPr>
        <p:spPr>
          <a:xfrm>
            <a:off x="3240913" y="4480500"/>
            <a:ext cx="1309801" cy="322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900">
                <a:latin typeface="Dosis"/>
                <a:ea typeface="Dosis"/>
                <a:cs typeface="Dosis"/>
                <a:sym typeface="Dosis"/>
              </a:defRPr>
            </a:lvl1pPr>
          </a:lstStyle>
          <a:p>
            <a:pPr/>
            <a:r>
              <a:t>Q3</a:t>
            </a:r>
          </a:p>
        </p:txBody>
      </p:sp>
      <p:sp>
        <p:nvSpPr>
          <p:cNvPr id="378" name="Shape 199"/>
          <p:cNvSpPr/>
          <p:nvPr/>
        </p:nvSpPr>
        <p:spPr>
          <a:xfrm>
            <a:off x="6023550" y="4509449"/>
            <a:ext cx="1" cy="282901"/>
          </a:xfrm>
          <a:prstGeom prst="line">
            <a:avLst/>
          </a:prstGeom>
          <a:ln>
            <a:solidFill>
              <a:srgbClr val="000000"/>
            </a:solidFill>
          </a:ln>
        </p:spPr>
        <p:txBody>
          <a:bodyPr lIns="45719" rIns="45719"/>
          <a:lstStyle/>
          <a:p>
            <a:pPr/>
          </a:p>
        </p:txBody>
      </p:sp>
      <p:sp>
        <p:nvSpPr>
          <p:cNvPr id="379" name="Shape 200"/>
          <p:cNvSpPr txBox="1"/>
          <p:nvPr/>
        </p:nvSpPr>
        <p:spPr>
          <a:xfrm>
            <a:off x="6062124" y="4480500"/>
            <a:ext cx="1309801" cy="322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900">
                <a:latin typeface="Dosis"/>
                <a:ea typeface="Dosis"/>
                <a:cs typeface="Dosis"/>
                <a:sym typeface="Dosis"/>
              </a:defRPr>
            </a:lvl1pPr>
          </a:lstStyle>
          <a:p>
            <a:pPr/>
            <a:r>
              <a:t>Q4</a:t>
            </a:r>
          </a:p>
        </p:txBody>
      </p:sp>
      <p:sp>
        <p:nvSpPr>
          <p:cNvPr id="380" name="Shape 201"/>
          <p:cNvSpPr/>
          <p:nvPr/>
        </p:nvSpPr>
        <p:spPr>
          <a:xfrm flipH="1">
            <a:off x="381150" y="4069624"/>
            <a:ext cx="1" cy="282901"/>
          </a:xfrm>
          <a:prstGeom prst="line">
            <a:avLst/>
          </a:prstGeom>
          <a:ln>
            <a:solidFill>
              <a:srgbClr val="CCCCCC"/>
            </a:solidFill>
          </a:ln>
        </p:spPr>
        <p:txBody>
          <a:bodyPr lIns="45719" rIns="45719"/>
          <a:lstStyle/>
          <a:p>
            <a:pPr/>
          </a:p>
        </p:txBody>
      </p:sp>
      <p:sp>
        <p:nvSpPr>
          <p:cNvPr id="381" name="Shape 202"/>
          <p:cNvSpPr txBox="1"/>
          <p:nvPr/>
        </p:nvSpPr>
        <p:spPr>
          <a:xfrm>
            <a:off x="419725" y="4040675"/>
            <a:ext cx="859200" cy="322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900">
                <a:solidFill>
                  <a:srgbClr val="B7B7B7"/>
                </a:solidFill>
                <a:latin typeface="Dosis"/>
                <a:ea typeface="Dosis"/>
                <a:cs typeface="Dosis"/>
                <a:sym typeface="Dosis"/>
              </a:defRPr>
            </a:lvl1pPr>
          </a:lstStyle>
          <a:p>
            <a:pPr/>
            <a:r>
              <a:t>July</a:t>
            </a:r>
          </a:p>
        </p:txBody>
      </p:sp>
      <p:sp>
        <p:nvSpPr>
          <p:cNvPr id="382" name="Shape 203"/>
          <p:cNvSpPr txBox="1"/>
          <p:nvPr/>
        </p:nvSpPr>
        <p:spPr>
          <a:xfrm>
            <a:off x="1365081" y="4040675"/>
            <a:ext cx="859200" cy="322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900">
                <a:solidFill>
                  <a:srgbClr val="B7B7B7"/>
                </a:solidFill>
                <a:latin typeface="Dosis"/>
                <a:ea typeface="Dosis"/>
                <a:cs typeface="Dosis"/>
                <a:sym typeface="Dosis"/>
              </a:defRPr>
            </a:lvl1pPr>
          </a:lstStyle>
          <a:p>
            <a:pPr/>
            <a:r>
              <a:t>August</a:t>
            </a:r>
          </a:p>
        </p:txBody>
      </p:sp>
      <p:sp>
        <p:nvSpPr>
          <p:cNvPr id="383" name="Shape 204"/>
          <p:cNvSpPr/>
          <p:nvPr/>
        </p:nvSpPr>
        <p:spPr>
          <a:xfrm>
            <a:off x="1326506" y="4069624"/>
            <a:ext cx="1" cy="282901"/>
          </a:xfrm>
          <a:prstGeom prst="line">
            <a:avLst/>
          </a:prstGeom>
          <a:ln>
            <a:solidFill>
              <a:srgbClr val="CCCCCC"/>
            </a:solidFill>
          </a:ln>
        </p:spPr>
        <p:txBody>
          <a:bodyPr lIns="45719" rIns="45719"/>
          <a:lstStyle/>
          <a:p>
            <a:pPr/>
          </a:p>
        </p:txBody>
      </p:sp>
      <p:sp>
        <p:nvSpPr>
          <p:cNvPr id="384" name="Shape 205"/>
          <p:cNvSpPr txBox="1"/>
          <p:nvPr/>
        </p:nvSpPr>
        <p:spPr>
          <a:xfrm>
            <a:off x="2312268" y="4040675"/>
            <a:ext cx="859201" cy="322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900">
                <a:solidFill>
                  <a:srgbClr val="B7B7B7"/>
                </a:solidFill>
                <a:latin typeface="Dosis"/>
                <a:ea typeface="Dosis"/>
                <a:cs typeface="Dosis"/>
                <a:sym typeface="Dosis"/>
              </a:defRPr>
            </a:lvl1pPr>
          </a:lstStyle>
          <a:p>
            <a:pPr/>
            <a:r>
              <a:t>September</a:t>
            </a:r>
          </a:p>
        </p:txBody>
      </p:sp>
      <p:sp>
        <p:nvSpPr>
          <p:cNvPr id="385" name="Shape 206"/>
          <p:cNvSpPr/>
          <p:nvPr/>
        </p:nvSpPr>
        <p:spPr>
          <a:xfrm>
            <a:off x="2273693" y="4069624"/>
            <a:ext cx="1" cy="282901"/>
          </a:xfrm>
          <a:prstGeom prst="line">
            <a:avLst/>
          </a:prstGeom>
          <a:ln>
            <a:solidFill>
              <a:srgbClr val="CCCCCC"/>
            </a:solidFill>
          </a:ln>
        </p:spPr>
        <p:txBody>
          <a:bodyPr lIns="45719" rIns="45719"/>
          <a:lstStyle/>
          <a:p>
            <a:pPr/>
          </a:p>
        </p:txBody>
      </p:sp>
      <p:sp>
        <p:nvSpPr>
          <p:cNvPr id="386" name="Shape 207"/>
          <p:cNvSpPr/>
          <p:nvPr/>
        </p:nvSpPr>
        <p:spPr>
          <a:xfrm>
            <a:off x="6023550" y="4069624"/>
            <a:ext cx="1" cy="282901"/>
          </a:xfrm>
          <a:prstGeom prst="line">
            <a:avLst/>
          </a:prstGeom>
          <a:ln>
            <a:solidFill>
              <a:srgbClr val="CCCCCC"/>
            </a:solidFill>
          </a:ln>
        </p:spPr>
        <p:txBody>
          <a:bodyPr lIns="45719" rIns="45719"/>
          <a:lstStyle/>
          <a:p>
            <a:pPr/>
          </a:p>
        </p:txBody>
      </p:sp>
      <p:sp>
        <p:nvSpPr>
          <p:cNvPr id="387" name="Shape 208"/>
          <p:cNvSpPr txBox="1"/>
          <p:nvPr/>
        </p:nvSpPr>
        <p:spPr>
          <a:xfrm>
            <a:off x="6062124" y="4040675"/>
            <a:ext cx="859201" cy="322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900">
                <a:solidFill>
                  <a:srgbClr val="B7B7B7"/>
                </a:solidFill>
                <a:latin typeface="Dosis"/>
                <a:ea typeface="Dosis"/>
                <a:cs typeface="Dosis"/>
                <a:sym typeface="Dosis"/>
              </a:defRPr>
            </a:lvl1pPr>
          </a:lstStyle>
          <a:p>
            <a:pPr/>
            <a:r>
              <a:t>January</a:t>
            </a:r>
          </a:p>
        </p:txBody>
      </p:sp>
      <p:sp>
        <p:nvSpPr>
          <p:cNvPr id="388" name="Shape 209"/>
          <p:cNvSpPr txBox="1"/>
          <p:nvPr/>
        </p:nvSpPr>
        <p:spPr>
          <a:xfrm>
            <a:off x="7007480" y="4040675"/>
            <a:ext cx="859201" cy="322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900">
                <a:solidFill>
                  <a:srgbClr val="B7B7B7"/>
                </a:solidFill>
                <a:latin typeface="Dosis"/>
                <a:ea typeface="Dosis"/>
                <a:cs typeface="Dosis"/>
                <a:sym typeface="Dosis"/>
              </a:defRPr>
            </a:lvl1pPr>
          </a:lstStyle>
          <a:p>
            <a:pPr/>
            <a:r>
              <a:t>February</a:t>
            </a:r>
          </a:p>
        </p:txBody>
      </p:sp>
      <p:sp>
        <p:nvSpPr>
          <p:cNvPr id="389" name="Shape 210"/>
          <p:cNvSpPr/>
          <p:nvPr/>
        </p:nvSpPr>
        <p:spPr>
          <a:xfrm>
            <a:off x="6968904" y="4069624"/>
            <a:ext cx="1" cy="282901"/>
          </a:xfrm>
          <a:prstGeom prst="line">
            <a:avLst/>
          </a:prstGeom>
          <a:ln>
            <a:solidFill>
              <a:srgbClr val="CCCCCC"/>
            </a:solidFill>
          </a:ln>
        </p:spPr>
        <p:txBody>
          <a:bodyPr lIns="45719" rIns="45719"/>
          <a:lstStyle/>
          <a:p>
            <a:pPr/>
          </a:p>
        </p:txBody>
      </p:sp>
      <p:sp>
        <p:nvSpPr>
          <p:cNvPr id="390" name="Shape 211"/>
          <p:cNvSpPr txBox="1"/>
          <p:nvPr/>
        </p:nvSpPr>
        <p:spPr>
          <a:xfrm>
            <a:off x="7954668" y="4040675"/>
            <a:ext cx="859201" cy="322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900">
                <a:solidFill>
                  <a:srgbClr val="B7B7B7"/>
                </a:solidFill>
                <a:latin typeface="Dosis"/>
                <a:ea typeface="Dosis"/>
                <a:cs typeface="Dosis"/>
                <a:sym typeface="Dosis"/>
              </a:defRPr>
            </a:lvl1pPr>
          </a:lstStyle>
          <a:p>
            <a:pPr/>
            <a:r>
              <a:t>March</a:t>
            </a:r>
          </a:p>
        </p:txBody>
      </p:sp>
      <p:sp>
        <p:nvSpPr>
          <p:cNvPr id="391" name="Shape 212"/>
          <p:cNvSpPr/>
          <p:nvPr/>
        </p:nvSpPr>
        <p:spPr>
          <a:xfrm>
            <a:off x="7916094" y="4069624"/>
            <a:ext cx="1" cy="282901"/>
          </a:xfrm>
          <a:prstGeom prst="line">
            <a:avLst/>
          </a:prstGeom>
          <a:ln>
            <a:solidFill>
              <a:srgbClr val="CCCCCC"/>
            </a:solidFill>
          </a:ln>
        </p:spPr>
        <p:txBody>
          <a:bodyPr lIns="45719" rIns="45719"/>
          <a:lstStyle/>
          <a:p>
            <a:pPr/>
          </a:p>
        </p:txBody>
      </p:sp>
      <p:sp>
        <p:nvSpPr>
          <p:cNvPr id="392" name="Shape 213"/>
          <p:cNvSpPr/>
          <p:nvPr/>
        </p:nvSpPr>
        <p:spPr>
          <a:xfrm>
            <a:off x="3202349" y="4069624"/>
            <a:ext cx="1" cy="282901"/>
          </a:xfrm>
          <a:prstGeom prst="line">
            <a:avLst/>
          </a:prstGeom>
          <a:ln>
            <a:solidFill>
              <a:srgbClr val="CCCCCC"/>
            </a:solidFill>
          </a:ln>
        </p:spPr>
        <p:txBody>
          <a:bodyPr lIns="45719" rIns="45719"/>
          <a:lstStyle/>
          <a:p>
            <a:pPr/>
          </a:p>
        </p:txBody>
      </p:sp>
      <p:sp>
        <p:nvSpPr>
          <p:cNvPr id="393" name="Shape 214"/>
          <p:cNvSpPr txBox="1"/>
          <p:nvPr/>
        </p:nvSpPr>
        <p:spPr>
          <a:xfrm>
            <a:off x="3240925" y="4040675"/>
            <a:ext cx="859201" cy="322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900">
                <a:solidFill>
                  <a:srgbClr val="B7B7B7"/>
                </a:solidFill>
                <a:latin typeface="Dosis"/>
                <a:ea typeface="Dosis"/>
                <a:cs typeface="Dosis"/>
                <a:sym typeface="Dosis"/>
              </a:defRPr>
            </a:lvl1pPr>
          </a:lstStyle>
          <a:p>
            <a:pPr/>
            <a:r>
              <a:t>October</a:t>
            </a:r>
          </a:p>
        </p:txBody>
      </p:sp>
      <p:sp>
        <p:nvSpPr>
          <p:cNvPr id="394" name="Shape 215"/>
          <p:cNvSpPr txBox="1"/>
          <p:nvPr/>
        </p:nvSpPr>
        <p:spPr>
          <a:xfrm>
            <a:off x="4186280" y="4040675"/>
            <a:ext cx="859201" cy="322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900">
                <a:solidFill>
                  <a:srgbClr val="B7B7B7"/>
                </a:solidFill>
                <a:latin typeface="Dosis"/>
                <a:ea typeface="Dosis"/>
                <a:cs typeface="Dosis"/>
                <a:sym typeface="Dosis"/>
              </a:defRPr>
            </a:lvl1pPr>
          </a:lstStyle>
          <a:p>
            <a:pPr/>
            <a:r>
              <a:t>November</a:t>
            </a:r>
          </a:p>
        </p:txBody>
      </p:sp>
      <p:sp>
        <p:nvSpPr>
          <p:cNvPr id="395" name="Shape 216"/>
          <p:cNvSpPr/>
          <p:nvPr/>
        </p:nvSpPr>
        <p:spPr>
          <a:xfrm>
            <a:off x="4147705" y="4069624"/>
            <a:ext cx="1" cy="282901"/>
          </a:xfrm>
          <a:prstGeom prst="line">
            <a:avLst/>
          </a:prstGeom>
          <a:ln>
            <a:solidFill>
              <a:srgbClr val="CCCCCC"/>
            </a:solidFill>
          </a:ln>
        </p:spPr>
        <p:txBody>
          <a:bodyPr lIns="45719" rIns="45719"/>
          <a:lstStyle/>
          <a:p>
            <a:pPr/>
          </a:p>
        </p:txBody>
      </p:sp>
      <p:sp>
        <p:nvSpPr>
          <p:cNvPr id="396" name="Shape 217"/>
          <p:cNvSpPr txBox="1"/>
          <p:nvPr/>
        </p:nvSpPr>
        <p:spPr>
          <a:xfrm>
            <a:off x="5133468" y="4040675"/>
            <a:ext cx="859201" cy="462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900">
                <a:solidFill>
                  <a:srgbClr val="B7B7B7"/>
                </a:solidFill>
                <a:latin typeface="Dosis"/>
                <a:ea typeface="Dosis"/>
                <a:cs typeface="Dosis"/>
                <a:sym typeface="Dosis"/>
              </a:defRPr>
            </a:lvl1pPr>
          </a:lstStyle>
          <a:p>
            <a:pPr/>
            <a:r>
              <a:t>December</a:t>
            </a:r>
          </a:p>
        </p:txBody>
      </p:sp>
      <p:sp>
        <p:nvSpPr>
          <p:cNvPr id="397" name="Shape 218"/>
          <p:cNvSpPr/>
          <p:nvPr/>
        </p:nvSpPr>
        <p:spPr>
          <a:xfrm>
            <a:off x="5094894" y="4069624"/>
            <a:ext cx="1" cy="282901"/>
          </a:xfrm>
          <a:prstGeom prst="line">
            <a:avLst/>
          </a:prstGeom>
          <a:ln>
            <a:solidFill>
              <a:srgbClr val="CCCCCC"/>
            </a:solidFill>
          </a:ln>
        </p:spPr>
        <p:txBody>
          <a:bodyPr lIns="45719" rIns="45719"/>
          <a:lstStyle/>
          <a:p>
            <a:pPr/>
          </a:p>
        </p:txBody>
      </p:sp>
      <p:sp>
        <p:nvSpPr>
          <p:cNvPr id="398" name="Shape 219"/>
          <p:cNvSpPr/>
          <p:nvPr/>
        </p:nvSpPr>
        <p:spPr>
          <a:xfrm flipH="1">
            <a:off x="3202338" y="977324"/>
            <a:ext cx="1" cy="2893501"/>
          </a:xfrm>
          <a:prstGeom prst="line">
            <a:avLst/>
          </a:prstGeom>
          <a:ln>
            <a:solidFill>
              <a:srgbClr val="939598"/>
            </a:solidFill>
            <a:prstDash val="dot"/>
          </a:ln>
        </p:spPr>
        <p:txBody>
          <a:bodyPr lIns="45719" rIns="45719"/>
          <a:lstStyle/>
          <a:p>
            <a:pPr/>
          </a:p>
        </p:txBody>
      </p:sp>
      <p:sp>
        <p:nvSpPr>
          <p:cNvPr id="399" name="Shape 220"/>
          <p:cNvSpPr/>
          <p:nvPr/>
        </p:nvSpPr>
        <p:spPr>
          <a:xfrm flipH="1">
            <a:off x="6023550" y="977324"/>
            <a:ext cx="1" cy="2893501"/>
          </a:xfrm>
          <a:prstGeom prst="line">
            <a:avLst/>
          </a:prstGeom>
          <a:ln>
            <a:solidFill>
              <a:srgbClr val="939598"/>
            </a:solidFill>
            <a:prstDash val="dot"/>
          </a:ln>
        </p:spPr>
        <p:txBody>
          <a:bodyPr lIns="45719" rIns="45719"/>
          <a:lstStyle/>
          <a:p>
            <a:pPr/>
          </a:p>
        </p:txBody>
      </p:sp>
      <p:sp>
        <p:nvSpPr>
          <p:cNvPr id="400" name="Shape 221"/>
          <p:cNvSpPr/>
          <p:nvPr/>
        </p:nvSpPr>
        <p:spPr>
          <a:xfrm flipH="1">
            <a:off x="381149" y="977324"/>
            <a:ext cx="1" cy="2893501"/>
          </a:xfrm>
          <a:prstGeom prst="line">
            <a:avLst/>
          </a:prstGeom>
          <a:ln>
            <a:solidFill>
              <a:srgbClr val="939598"/>
            </a:solidFill>
            <a:prstDash val="dot"/>
          </a:ln>
        </p:spPr>
        <p:txBody>
          <a:bodyPr lIns="45719" rIns="45719"/>
          <a:lstStyle/>
          <a:p>
            <a:pPr/>
          </a:p>
        </p:txBody>
      </p:sp>
      <p:grpSp>
        <p:nvGrpSpPr>
          <p:cNvPr id="403" name="Shape 222"/>
          <p:cNvGrpSpPr/>
          <p:nvPr/>
        </p:nvGrpSpPr>
        <p:grpSpPr>
          <a:xfrm>
            <a:off x="1326500" y="3168550"/>
            <a:ext cx="1881301" cy="335250"/>
            <a:chOff x="0" y="0"/>
            <a:chExt cx="1881300" cy="335249"/>
          </a:xfrm>
        </p:grpSpPr>
        <p:sp>
          <p:nvSpPr>
            <p:cNvPr id="401" name="Rectangle"/>
            <p:cNvSpPr/>
            <p:nvPr/>
          </p:nvSpPr>
          <p:spPr>
            <a:xfrm>
              <a:off x="0" y="60224"/>
              <a:ext cx="1881301" cy="214801"/>
            </a:xfrm>
            <a:prstGeom prst="roundRect">
              <a:avLst>
                <a:gd name="adj" fmla="val 0"/>
              </a:avLst>
            </a:prstGeom>
            <a:solidFill>
              <a:srgbClr val="40D7C1"/>
            </a:solidFill>
            <a:ln w="9525" cap="flat">
              <a:solidFill>
                <a:srgbClr val="FFFFFF"/>
              </a:solidFill>
              <a:prstDash val="solid"/>
              <a:round/>
            </a:ln>
            <a:effectLst/>
          </p:spPr>
          <p:txBody>
            <a:bodyPr wrap="square" lIns="45719" tIns="45719" rIns="45719" bIns="45719" numCol="1" anchor="ctr">
              <a:noAutofit/>
            </a:bodyPr>
            <a:lstStyle/>
            <a:p>
              <a:pPr algn="ctr">
                <a:defRPr sz="1000">
                  <a:solidFill>
                    <a:srgbClr val="666666"/>
                  </a:solidFill>
                  <a:latin typeface="Dosis"/>
                  <a:ea typeface="Dosis"/>
                  <a:cs typeface="Dosis"/>
                  <a:sym typeface="Dosis"/>
                </a:defRPr>
              </a:pPr>
            </a:p>
          </p:txBody>
        </p:sp>
        <p:sp>
          <p:nvSpPr>
            <p:cNvPr id="402" name="Spec definition"/>
            <p:cNvSpPr txBox="1"/>
            <p:nvPr/>
          </p:nvSpPr>
          <p:spPr>
            <a:xfrm>
              <a:off x="4762" y="-1"/>
              <a:ext cx="1871776" cy="335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000">
                  <a:solidFill>
                    <a:srgbClr val="666666"/>
                  </a:solidFill>
                  <a:latin typeface="Dosis"/>
                  <a:ea typeface="Dosis"/>
                  <a:cs typeface="Dosis"/>
                  <a:sym typeface="Dosis"/>
                </a:defRPr>
              </a:lvl1pPr>
            </a:lstStyle>
            <a:p>
              <a:pPr/>
              <a:r>
                <a:t>Spec definition</a:t>
              </a:r>
            </a:p>
          </p:txBody>
        </p:sp>
      </p:grpSp>
      <p:grpSp>
        <p:nvGrpSpPr>
          <p:cNvPr id="406" name="Shape 223"/>
          <p:cNvGrpSpPr/>
          <p:nvPr/>
        </p:nvGrpSpPr>
        <p:grpSpPr>
          <a:xfrm>
            <a:off x="3207924" y="3168550"/>
            <a:ext cx="2815501" cy="335250"/>
            <a:chOff x="0" y="0"/>
            <a:chExt cx="2815500" cy="335249"/>
          </a:xfrm>
        </p:grpSpPr>
        <p:sp>
          <p:nvSpPr>
            <p:cNvPr id="404" name="Rectangle"/>
            <p:cNvSpPr/>
            <p:nvPr/>
          </p:nvSpPr>
          <p:spPr>
            <a:xfrm>
              <a:off x="0" y="60224"/>
              <a:ext cx="2815501" cy="214801"/>
            </a:xfrm>
            <a:prstGeom prst="roundRect">
              <a:avLst>
                <a:gd name="adj" fmla="val 0"/>
              </a:avLst>
            </a:prstGeom>
            <a:solidFill>
              <a:srgbClr val="40D7C1"/>
            </a:solidFill>
            <a:ln w="9525" cap="flat">
              <a:solidFill>
                <a:srgbClr val="FFFFFF"/>
              </a:solidFill>
              <a:prstDash val="solid"/>
              <a:round/>
            </a:ln>
            <a:effectLst/>
          </p:spPr>
          <p:txBody>
            <a:bodyPr wrap="square" lIns="45719" tIns="45719" rIns="45719" bIns="45719" numCol="1" anchor="ctr">
              <a:noAutofit/>
            </a:bodyPr>
            <a:lstStyle/>
            <a:p>
              <a:pPr algn="ctr">
                <a:defRPr sz="1000">
                  <a:solidFill>
                    <a:srgbClr val="666666"/>
                  </a:solidFill>
                  <a:latin typeface="Dosis"/>
                  <a:ea typeface="Dosis"/>
                  <a:cs typeface="Dosis"/>
                  <a:sym typeface="Dosis"/>
                </a:defRPr>
              </a:pPr>
            </a:p>
          </p:txBody>
        </p:sp>
        <p:sp>
          <p:nvSpPr>
            <p:cNvPr id="405" name="Evaluate, and build"/>
            <p:cNvSpPr txBox="1"/>
            <p:nvPr/>
          </p:nvSpPr>
          <p:spPr>
            <a:xfrm>
              <a:off x="4762" y="-1"/>
              <a:ext cx="2805976" cy="335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000">
                  <a:solidFill>
                    <a:srgbClr val="666666"/>
                  </a:solidFill>
                  <a:latin typeface="Dosis"/>
                  <a:ea typeface="Dosis"/>
                  <a:cs typeface="Dosis"/>
                  <a:sym typeface="Dosis"/>
                </a:defRPr>
              </a:lvl1pPr>
            </a:lstStyle>
            <a:p>
              <a:pPr/>
              <a:r>
                <a:t>Evaluate, and build</a:t>
              </a:r>
            </a:p>
          </p:txBody>
        </p:sp>
      </p:grpSp>
      <p:grpSp>
        <p:nvGrpSpPr>
          <p:cNvPr id="409" name="Shape 224"/>
          <p:cNvGrpSpPr/>
          <p:nvPr/>
        </p:nvGrpSpPr>
        <p:grpSpPr>
          <a:xfrm>
            <a:off x="6023552" y="3383355"/>
            <a:ext cx="1500301" cy="335251"/>
            <a:chOff x="0" y="0"/>
            <a:chExt cx="1500299" cy="335249"/>
          </a:xfrm>
        </p:grpSpPr>
        <p:sp>
          <p:nvSpPr>
            <p:cNvPr id="407" name="Rectangle"/>
            <p:cNvSpPr/>
            <p:nvPr/>
          </p:nvSpPr>
          <p:spPr>
            <a:xfrm>
              <a:off x="0" y="60224"/>
              <a:ext cx="1500300" cy="214801"/>
            </a:xfrm>
            <a:prstGeom prst="roundRect">
              <a:avLst>
                <a:gd name="adj" fmla="val 0"/>
              </a:avLst>
            </a:prstGeom>
            <a:solidFill>
              <a:srgbClr val="40D7C1"/>
            </a:solidFill>
            <a:ln w="9525" cap="flat">
              <a:solidFill>
                <a:srgbClr val="FFFFFF"/>
              </a:solidFill>
              <a:prstDash val="solid"/>
              <a:round/>
            </a:ln>
            <a:effectLst/>
          </p:spPr>
          <p:txBody>
            <a:bodyPr wrap="square" lIns="45719" tIns="45719" rIns="45719" bIns="45719" numCol="1" anchor="ctr">
              <a:noAutofit/>
            </a:bodyPr>
            <a:lstStyle/>
            <a:p>
              <a:pPr algn="ctr">
                <a:defRPr sz="1000">
                  <a:solidFill>
                    <a:srgbClr val="666666"/>
                  </a:solidFill>
                  <a:latin typeface="Dosis"/>
                  <a:ea typeface="Dosis"/>
                  <a:cs typeface="Dosis"/>
                  <a:sym typeface="Dosis"/>
                </a:defRPr>
              </a:pPr>
            </a:p>
          </p:txBody>
        </p:sp>
        <p:sp>
          <p:nvSpPr>
            <p:cNvPr id="408" name="non-US app store?"/>
            <p:cNvSpPr txBox="1"/>
            <p:nvPr/>
          </p:nvSpPr>
          <p:spPr>
            <a:xfrm>
              <a:off x="4762" y="-1"/>
              <a:ext cx="1490776" cy="335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000">
                  <a:solidFill>
                    <a:srgbClr val="666666"/>
                  </a:solidFill>
                  <a:latin typeface="Dosis"/>
                  <a:ea typeface="Dosis"/>
                  <a:cs typeface="Dosis"/>
                  <a:sym typeface="Dosis"/>
                </a:defRPr>
              </a:lvl1pPr>
            </a:lstStyle>
            <a:p>
              <a:pPr/>
              <a:r>
                <a:t>non-US app store?</a:t>
              </a:r>
            </a:p>
          </p:txBody>
        </p:sp>
      </p:grpSp>
      <p:grpSp>
        <p:nvGrpSpPr>
          <p:cNvPr id="412" name="Shape 225"/>
          <p:cNvGrpSpPr/>
          <p:nvPr/>
        </p:nvGrpSpPr>
        <p:grpSpPr>
          <a:xfrm>
            <a:off x="1326450" y="1136055"/>
            <a:ext cx="2294401" cy="335251"/>
            <a:chOff x="0" y="0"/>
            <a:chExt cx="2294400" cy="335249"/>
          </a:xfrm>
        </p:grpSpPr>
        <p:sp>
          <p:nvSpPr>
            <p:cNvPr id="410" name="Rectangle"/>
            <p:cNvSpPr/>
            <p:nvPr/>
          </p:nvSpPr>
          <p:spPr>
            <a:xfrm>
              <a:off x="0" y="60224"/>
              <a:ext cx="2294401" cy="214801"/>
            </a:xfrm>
            <a:prstGeom prst="roundRect">
              <a:avLst>
                <a:gd name="adj" fmla="val 0"/>
              </a:avLst>
            </a:prstGeom>
            <a:solidFill>
              <a:srgbClr val="295269"/>
            </a:solidFill>
            <a:ln w="9525" cap="flat">
              <a:solidFill>
                <a:srgbClr val="FFFFFF"/>
              </a:solidFill>
              <a:prstDash val="solid"/>
              <a:round/>
            </a:ln>
            <a:effectLst/>
          </p:spPr>
          <p:txBody>
            <a:bodyPr wrap="square" lIns="45719" tIns="45719" rIns="45719" bIns="45719" numCol="1" anchor="ctr">
              <a:noAutofit/>
            </a:bodyPr>
            <a:lstStyle/>
            <a:p>
              <a:pPr algn="ctr">
                <a:defRPr sz="1000">
                  <a:solidFill>
                    <a:srgbClr val="FFFFFF"/>
                  </a:solidFill>
                  <a:latin typeface="Dosis"/>
                  <a:ea typeface="Dosis"/>
                  <a:cs typeface="Dosis"/>
                  <a:sym typeface="Dosis"/>
                </a:defRPr>
              </a:pPr>
            </a:p>
          </p:txBody>
        </p:sp>
        <p:sp>
          <p:nvSpPr>
            <p:cNvPr id="411" name="LTP 1+2 francine release"/>
            <p:cNvSpPr txBox="1"/>
            <p:nvPr/>
          </p:nvSpPr>
          <p:spPr>
            <a:xfrm>
              <a:off x="4762" y="-1"/>
              <a:ext cx="2284876" cy="335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000">
                  <a:solidFill>
                    <a:srgbClr val="FFFFFF"/>
                  </a:solidFill>
                  <a:latin typeface="Dosis"/>
                  <a:ea typeface="Dosis"/>
                  <a:cs typeface="Dosis"/>
                  <a:sym typeface="Dosis"/>
                </a:defRPr>
              </a:lvl1pPr>
            </a:lstStyle>
            <a:p>
              <a:pPr/>
              <a:r>
                <a:t>LTP 1+2 francine release</a:t>
              </a:r>
            </a:p>
          </p:txBody>
        </p:sp>
      </p:grpSp>
      <p:grpSp>
        <p:nvGrpSpPr>
          <p:cNvPr id="415" name="Shape 226"/>
          <p:cNvGrpSpPr/>
          <p:nvPr/>
        </p:nvGrpSpPr>
        <p:grpSpPr>
          <a:xfrm>
            <a:off x="3620851" y="1136055"/>
            <a:ext cx="1122001" cy="335251"/>
            <a:chOff x="0" y="0"/>
            <a:chExt cx="1122000" cy="335249"/>
          </a:xfrm>
        </p:grpSpPr>
        <p:sp>
          <p:nvSpPr>
            <p:cNvPr id="413" name="Rectangle"/>
            <p:cNvSpPr/>
            <p:nvPr/>
          </p:nvSpPr>
          <p:spPr>
            <a:xfrm>
              <a:off x="0" y="60224"/>
              <a:ext cx="1122001" cy="214801"/>
            </a:xfrm>
            <a:prstGeom prst="roundRect">
              <a:avLst>
                <a:gd name="adj" fmla="val 0"/>
              </a:avLst>
            </a:prstGeom>
            <a:solidFill>
              <a:srgbClr val="295269"/>
            </a:solidFill>
            <a:ln w="9525" cap="flat">
              <a:solidFill>
                <a:srgbClr val="FFFFFF"/>
              </a:solidFill>
              <a:prstDash val="solid"/>
              <a:round/>
            </a:ln>
            <a:effectLst/>
          </p:spPr>
          <p:txBody>
            <a:bodyPr wrap="square" lIns="45719" tIns="45719" rIns="45719" bIns="45719" numCol="1" anchor="ctr">
              <a:noAutofit/>
            </a:bodyPr>
            <a:lstStyle/>
            <a:p>
              <a:pPr algn="ctr">
                <a:defRPr sz="1000">
                  <a:solidFill>
                    <a:srgbClr val="FFFFFF"/>
                  </a:solidFill>
                  <a:latin typeface="Dosis"/>
                  <a:ea typeface="Dosis"/>
                  <a:cs typeface="Dosis"/>
                  <a:sym typeface="Dosis"/>
                </a:defRPr>
              </a:pPr>
            </a:p>
          </p:txBody>
        </p:sp>
        <p:sp>
          <p:nvSpPr>
            <p:cNvPr id="414" name="final release"/>
            <p:cNvSpPr txBox="1"/>
            <p:nvPr/>
          </p:nvSpPr>
          <p:spPr>
            <a:xfrm>
              <a:off x="4762" y="-1"/>
              <a:ext cx="1112476" cy="335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000">
                  <a:solidFill>
                    <a:srgbClr val="FFFFFF"/>
                  </a:solidFill>
                  <a:latin typeface="Dosis"/>
                  <a:ea typeface="Dosis"/>
                  <a:cs typeface="Dosis"/>
                  <a:sym typeface="Dosis"/>
                </a:defRPr>
              </a:lvl1pPr>
            </a:lstStyle>
            <a:p>
              <a:pPr/>
              <a:r>
                <a:t>final release</a:t>
              </a:r>
            </a:p>
          </p:txBody>
        </p:sp>
      </p:grpSp>
      <p:grpSp>
        <p:nvGrpSpPr>
          <p:cNvPr id="418" name="Shape 227"/>
          <p:cNvGrpSpPr/>
          <p:nvPr/>
        </p:nvGrpSpPr>
        <p:grpSpPr>
          <a:xfrm>
            <a:off x="1326450" y="1440855"/>
            <a:ext cx="1881301" cy="335251"/>
            <a:chOff x="0" y="0"/>
            <a:chExt cx="1881300" cy="335249"/>
          </a:xfrm>
        </p:grpSpPr>
        <p:sp>
          <p:nvSpPr>
            <p:cNvPr id="416" name="Rectangle"/>
            <p:cNvSpPr/>
            <p:nvPr/>
          </p:nvSpPr>
          <p:spPr>
            <a:xfrm>
              <a:off x="0" y="60224"/>
              <a:ext cx="1881301" cy="214801"/>
            </a:xfrm>
            <a:prstGeom prst="roundRect">
              <a:avLst>
                <a:gd name="adj" fmla="val 0"/>
              </a:avLst>
            </a:prstGeom>
            <a:solidFill>
              <a:srgbClr val="295269"/>
            </a:solidFill>
            <a:ln w="9525" cap="flat">
              <a:solidFill>
                <a:srgbClr val="FFFFFF"/>
              </a:solidFill>
              <a:prstDash val="solid"/>
              <a:round/>
            </a:ln>
            <a:effectLst/>
          </p:spPr>
          <p:txBody>
            <a:bodyPr wrap="square" lIns="45719" tIns="45719" rIns="45719" bIns="45719" numCol="1" anchor="ctr">
              <a:noAutofit/>
            </a:bodyPr>
            <a:lstStyle/>
            <a:p>
              <a:pPr algn="ctr">
                <a:defRPr sz="1000">
                  <a:solidFill>
                    <a:srgbClr val="FFFFFF"/>
                  </a:solidFill>
                  <a:latin typeface="Dosis"/>
                  <a:ea typeface="Dosis"/>
                  <a:cs typeface="Dosis"/>
                  <a:sym typeface="Dosis"/>
                </a:defRPr>
              </a:pPr>
            </a:p>
          </p:txBody>
        </p:sp>
        <p:sp>
          <p:nvSpPr>
            <p:cNvPr id="417" name="HT: 100 interviews"/>
            <p:cNvSpPr txBox="1"/>
            <p:nvPr/>
          </p:nvSpPr>
          <p:spPr>
            <a:xfrm>
              <a:off x="4762" y="-1"/>
              <a:ext cx="1871776" cy="335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000">
                  <a:solidFill>
                    <a:srgbClr val="FFFFFF"/>
                  </a:solidFill>
                  <a:latin typeface="Dosis"/>
                  <a:ea typeface="Dosis"/>
                  <a:cs typeface="Dosis"/>
                  <a:sym typeface="Dosis"/>
                </a:defRPr>
              </a:lvl1pPr>
            </a:lstStyle>
            <a:p>
              <a:pPr/>
              <a:r>
                <a:t>HT: 100 interviews</a:t>
              </a:r>
            </a:p>
          </p:txBody>
        </p:sp>
      </p:grpSp>
      <p:grpSp>
        <p:nvGrpSpPr>
          <p:cNvPr id="421" name="Shape 228"/>
          <p:cNvGrpSpPr/>
          <p:nvPr/>
        </p:nvGrpSpPr>
        <p:grpSpPr>
          <a:xfrm>
            <a:off x="3210750" y="1419105"/>
            <a:ext cx="1391401" cy="487651"/>
            <a:chOff x="0" y="0"/>
            <a:chExt cx="1391399" cy="487649"/>
          </a:xfrm>
        </p:grpSpPr>
        <p:sp>
          <p:nvSpPr>
            <p:cNvPr id="419" name="Rectangle"/>
            <p:cNvSpPr/>
            <p:nvPr/>
          </p:nvSpPr>
          <p:spPr>
            <a:xfrm>
              <a:off x="0" y="81974"/>
              <a:ext cx="1391400" cy="323702"/>
            </a:xfrm>
            <a:prstGeom prst="roundRect">
              <a:avLst>
                <a:gd name="adj" fmla="val 0"/>
              </a:avLst>
            </a:prstGeom>
            <a:solidFill>
              <a:srgbClr val="295269"/>
            </a:solidFill>
            <a:ln w="9525" cap="flat">
              <a:solidFill>
                <a:srgbClr val="FFFFFF"/>
              </a:solidFill>
              <a:prstDash val="solid"/>
              <a:round/>
            </a:ln>
            <a:effectLst/>
          </p:spPr>
          <p:txBody>
            <a:bodyPr wrap="square" lIns="45719" tIns="45719" rIns="45719" bIns="45719" numCol="1" anchor="ctr">
              <a:noAutofit/>
            </a:bodyPr>
            <a:lstStyle/>
            <a:p>
              <a:pPr algn="ctr">
                <a:defRPr sz="1000">
                  <a:solidFill>
                    <a:srgbClr val="FFFFFF"/>
                  </a:solidFill>
                  <a:latin typeface="Dosis"/>
                  <a:ea typeface="Dosis"/>
                  <a:cs typeface="Dosis"/>
                  <a:sym typeface="Dosis"/>
                </a:defRPr>
              </a:pPr>
            </a:p>
          </p:txBody>
        </p:sp>
        <p:sp>
          <p:nvSpPr>
            <p:cNvPr id="420" name="hireability funnel + integration?"/>
            <p:cNvSpPr txBox="1"/>
            <p:nvPr/>
          </p:nvSpPr>
          <p:spPr>
            <a:xfrm>
              <a:off x="4762" y="-1"/>
              <a:ext cx="1381876" cy="4876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000">
                  <a:solidFill>
                    <a:srgbClr val="FFFFFF"/>
                  </a:solidFill>
                  <a:latin typeface="Dosis"/>
                  <a:ea typeface="Dosis"/>
                  <a:cs typeface="Dosis"/>
                  <a:sym typeface="Dosis"/>
                </a:defRPr>
              </a:lvl1pPr>
            </a:lstStyle>
            <a:p>
              <a:pPr/>
              <a:r>
                <a:t>hireability funnel + integration?</a:t>
              </a:r>
            </a:p>
          </p:txBody>
        </p:sp>
      </p:grpSp>
      <p:grpSp>
        <p:nvGrpSpPr>
          <p:cNvPr id="424" name="Shape 229"/>
          <p:cNvGrpSpPr/>
          <p:nvPr/>
        </p:nvGrpSpPr>
        <p:grpSpPr>
          <a:xfrm>
            <a:off x="1326450" y="2195005"/>
            <a:ext cx="1881301" cy="335251"/>
            <a:chOff x="0" y="0"/>
            <a:chExt cx="1881300" cy="335249"/>
          </a:xfrm>
        </p:grpSpPr>
        <p:sp>
          <p:nvSpPr>
            <p:cNvPr id="422" name="Rectangle"/>
            <p:cNvSpPr/>
            <p:nvPr/>
          </p:nvSpPr>
          <p:spPr>
            <a:xfrm>
              <a:off x="0" y="60224"/>
              <a:ext cx="1881301" cy="214801"/>
            </a:xfrm>
            <a:prstGeom prst="roundRect">
              <a:avLst>
                <a:gd name="adj" fmla="val 0"/>
              </a:avLst>
            </a:prstGeom>
            <a:solidFill>
              <a:srgbClr val="59A1C9"/>
            </a:solidFill>
            <a:ln w="9525" cap="flat">
              <a:solidFill>
                <a:srgbClr val="FFFFFF"/>
              </a:solidFill>
              <a:prstDash val="solid"/>
              <a:round/>
            </a:ln>
            <a:effectLst/>
          </p:spPr>
          <p:txBody>
            <a:bodyPr wrap="square" lIns="45719" tIns="45719" rIns="45719" bIns="45719" numCol="1" anchor="ctr">
              <a:noAutofit/>
            </a:bodyPr>
            <a:lstStyle/>
            <a:p>
              <a:pPr algn="ctr">
                <a:defRPr sz="1000">
                  <a:solidFill>
                    <a:srgbClr val="FFFFFF"/>
                  </a:solidFill>
                  <a:latin typeface="Dosis"/>
                  <a:ea typeface="Dosis"/>
                  <a:cs typeface="Dosis"/>
                  <a:sym typeface="Dosis"/>
                </a:defRPr>
              </a:pPr>
            </a:p>
          </p:txBody>
        </p:sp>
        <p:sp>
          <p:nvSpPr>
            <p:cNvPr id="423" name="Peer Code Review"/>
            <p:cNvSpPr txBox="1"/>
            <p:nvPr/>
          </p:nvSpPr>
          <p:spPr>
            <a:xfrm>
              <a:off x="4762" y="-1"/>
              <a:ext cx="1871776" cy="335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000">
                  <a:solidFill>
                    <a:srgbClr val="FFFFFF"/>
                  </a:solidFill>
                  <a:latin typeface="Dosis"/>
                  <a:ea typeface="Dosis"/>
                  <a:cs typeface="Dosis"/>
                  <a:sym typeface="Dosis"/>
                </a:defRPr>
              </a:lvl1pPr>
            </a:lstStyle>
            <a:p>
              <a:pPr/>
              <a:r>
                <a:t>Peer Code Review</a:t>
              </a:r>
            </a:p>
          </p:txBody>
        </p:sp>
      </p:grpSp>
      <p:grpSp>
        <p:nvGrpSpPr>
          <p:cNvPr id="427" name="Shape 230"/>
          <p:cNvGrpSpPr/>
          <p:nvPr/>
        </p:nvGrpSpPr>
        <p:grpSpPr>
          <a:xfrm>
            <a:off x="1326450" y="2491881"/>
            <a:ext cx="1881301" cy="335251"/>
            <a:chOff x="0" y="0"/>
            <a:chExt cx="1881300" cy="335249"/>
          </a:xfrm>
        </p:grpSpPr>
        <p:sp>
          <p:nvSpPr>
            <p:cNvPr id="425" name="Rectangle"/>
            <p:cNvSpPr/>
            <p:nvPr/>
          </p:nvSpPr>
          <p:spPr>
            <a:xfrm>
              <a:off x="0" y="60224"/>
              <a:ext cx="1881301" cy="214801"/>
            </a:xfrm>
            <a:prstGeom prst="roundRect">
              <a:avLst>
                <a:gd name="adj" fmla="val 0"/>
              </a:avLst>
            </a:prstGeom>
            <a:solidFill>
              <a:srgbClr val="59A1C9"/>
            </a:solidFill>
            <a:ln w="9525" cap="flat">
              <a:solidFill>
                <a:srgbClr val="FFFFFF"/>
              </a:solidFill>
              <a:prstDash val="solid"/>
              <a:round/>
            </a:ln>
            <a:effectLst/>
          </p:spPr>
          <p:txBody>
            <a:bodyPr wrap="square" lIns="45719" tIns="45719" rIns="45719" bIns="45719" numCol="1" anchor="ctr">
              <a:noAutofit/>
            </a:bodyPr>
            <a:lstStyle/>
            <a:p>
              <a:pPr algn="ctr">
                <a:defRPr sz="1000">
                  <a:solidFill>
                    <a:srgbClr val="FFFFFF"/>
                  </a:solidFill>
                  <a:latin typeface="Dosis"/>
                  <a:ea typeface="Dosis"/>
                  <a:cs typeface="Dosis"/>
                  <a:sym typeface="Dosis"/>
                </a:defRPr>
              </a:pPr>
            </a:p>
          </p:txBody>
        </p:sp>
        <p:sp>
          <p:nvSpPr>
            <p:cNvPr id="426" name="Guidance Counselor"/>
            <p:cNvSpPr txBox="1"/>
            <p:nvPr/>
          </p:nvSpPr>
          <p:spPr>
            <a:xfrm>
              <a:off x="4762" y="-1"/>
              <a:ext cx="1871776" cy="335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000">
                  <a:solidFill>
                    <a:srgbClr val="FFFFFF"/>
                  </a:solidFill>
                  <a:latin typeface="Dosis"/>
                  <a:ea typeface="Dosis"/>
                  <a:cs typeface="Dosis"/>
                  <a:sym typeface="Dosis"/>
                </a:defRPr>
              </a:lvl1pPr>
            </a:lstStyle>
            <a:p>
              <a:pPr/>
              <a:r>
                <a:t>Guidance Counselor</a:t>
              </a:r>
            </a:p>
          </p:txBody>
        </p:sp>
      </p:grpSp>
      <p:grpSp>
        <p:nvGrpSpPr>
          <p:cNvPr id="430" name="Shape 231"/>
          <p:cNvGrpSpPr/>
          <p:nvPr/>
        </p:nvGrpSpPr>
        <p:grpSpPr>
          <a:xfrm>
            <a:off x="7313576" y="3092356"/>
            <a:ext cx="1500301" cy="487651"/>
            <a:chOff x="0" y="0"/>
            <a:chExt cx="1500299" cy="487649"/>
          </a:xfrm>
        </p:grpSpPr>
        <p:sp>
          <p:nvSpPr>
            <p:cNvPr id="428" name="Rectangle"/>
            <p:cNvSpPr/>
            <p:nvPr/>
          </p:nvSpPr>
          <p:spPr>
            <a:xfrm>
              <a:off x="0" y="136424"/>
              <a:ext cx="1500300" cy="214801"/>
            </a:xfrm>
            <a:prstGeom prst="roundRect">
              <a:avLst>
                <a:gd name="adj" fmla="val 0"/>
              </a:avLst>
            </a:prstGeom>
            <a:solidFill>
              <a:srgbClr val="40D7C1"/>
            </a:solidFill>
            <a:ln w="9525" cap="flat">
              <a:solidFill>
                <a:srgbClr val="FFFFFF"/>
              </a:solidFill>
              <a:prstDash val="solid"/>
              <a:round/>
            </a:ln>
            <a:effectLst/>
          </p:spPr>
          <p:txBody>
            <a:bodyPr wrap="square" lIns="45719" tIns="45719" rIns="45719" bIns="45719" numCol="1" anchor="ctr">
              <a:noAutofit/>
            </a:bodyPr>
            <a:lstStyle/>
            <a:p>
              <a:pPr algn="ctr">
                <a:defRPr sz="1000">
                  <a:solidFill>
                    <a:srgbClr val="666666"/>
                  </a:solidFill>
                  <a:latin typeface="Dosis"/>
                  <a:ea typeface="Dosis"/>
                  <a:cs typeface="Dosis"/>
                  <a:sym typeface="Dosis"/>
                </a:defRPr>
              </a:pPr>
            </a:p>
          </p:txBody>
        </p:sp>
        <p:sp>
          <p:nvSpPr>
            <p:cNvPr id="429" name="Deliver to US app store"/>
            <p:cNvSpPr txBox="1"/>
            <p:nvPr/>
          </p:nvSpPr>
          <p:spPr>
            <a:xfrm>
              <a:off x="4762" y="0"/>
              <a:ext cx="1490776" cy="4876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000">
                  <a:solidFill>
                    <a:srgbClr val="666666"/>
                  </a:solidFill>
                  <a:latin typeface="Dosis"/>
                  <a:ea typeface="Dosis"/>
                  <a:cs typeface="Dosis"/>
                  <a:sym typeface="Dosis"/>
                </a:defRPr>
              </a:lvl1pPr>
            </a:lstStyle>
            <a:p>
              <a:pPr/>
              <a:r>
                <a:t>Deliver to US app store</a:t>
              </a:r>
            </a:p>
          </p:txBody>
        </p:sp>
      </p:grpSp>
      <p:sp>
        <p:nvSpPr>
          <p:cNvPr id="431" name="Shape 232"/>
          <p:cNvSpPr/>
          <p:nvPr/>
        </p:nvSpPr>
        <p:spPr>
          <a:xfrm>
            <a:off x="8813875" y="977324"/>
            <a:ext cx="1" cy="2893501"/>
          </a:xfrm>
          <a:prstGeom prst="line">
            <a:avLst/>
          </a:prstGeom>
          <a:ln>
            <a:solidFill>
              <a:srgbClr val="939598"/>
            </a:solidFill>
            <a:prstDash val="dot"/>
          </a:ln>
        </p:spPr>
        <p:txBody>
          <a:bodyPr lIns="45719" rIns="45719"/>
          <a:lstStyle/>
          <a:p>
            <a:pPr/>
          </a:p>
        </p:txBody>
      </p:sp>
      <p:sp>
        <p:nvSpPr>
          <p:cNvPr id="432" name="Shape 233"/>
          <p:cNvSpPr/>
          <p:nvPr/>
        </p:nvSpPr>
        <p:spPr>
          <a:xfrm>
            <a:off x="6216262" y="641549"/>
            <a:ext cx="142501" cy="142501"/>
          </a:xfrm>
          <a:prstGeom prst="rect">
            <a:avLst/>
          </a:prstGeom>
          <a:solidFill>
            <a:srgbClr val="295269"/>
          </a:solidFill>
          <a:ln w="12700">
            <a:miter lim="400000"/>
          </a:ln>
        </p:spPr>
        <p:txBody>
          <a:bodyPr lIns="45719" rIns="45719" anchor="ctr"/>
          <a:lstStyle/>
          <a:p>
            <a:pPr/>
          </a:p>
        </p:txBody>
      </p:sp>
      <p:sp>
        <p:nvSpPr>
          <p:cNvPr id="433" name="Shape 234"/>
          <p:cNvSpPr txBox="1"/>
          <p:nvPr/>
        </p:nvSpPr>
        <p:spPr>
          <a:xfrm>
            <a:off x="6327285" y="536774"/>
            <a:ext cx="972300" cy="347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100">
                <a:solidFill>
                  <a:srgbClr val="295269"/>
                </a:solidFill>
                <a:latin typeface="Dosis"/>
                <a:ea typeface="Dosis"/>
                <a:cs typeface="Dosis"/>
                <a:sym typeface="Dosis"/>
              </a:defRPr>
            </a:lvl1pPr>
          </a:lstStyle>
          <a:p>
            <a:pPr/>
            <a:r>
              <a:t>LTP3</a:t>
            </a:r>
          </a:p>
        </p:txBody>
      </p:sp>
      <p:sp>
        <p:nvSpPr>
          <p:cNvPr id="434" name="Shape 235"/>
          <p:cNvSpPr txBox="1"/>
          <p:nvPr/>
        </p:nvSpPr>
        <p:spPr>
          <a:xfrm>
            <a:off x="7040237" y="536774"/>
            <a:ext cx="1071901" cy="513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100">
                <a:solidFill>
                  <a:srgbClr val="6AB1D3"/>
                </a:solidFill>
                <a:latin typeface="Dosis"/>
                <a:ea typeface="Dosis"/>
                <a:cs typeface="Dosis"/>
                <a:sym typeface="Dosis"/>
              </a:defRPr>
            </a:lvl1pPr>
          </a:lstStyle>
          <a:p>
            <a:pPr/>
            <a:r>
              <a:t>Community + $</a:t>
            </a:r>
          </a:p>
        </p:txBody>
      </p:sp>
      <p:sp>
        <p:nvSpPr>
          <p:cNvPr id="435" name="Shape 236"/>
          <p:cNvSpPr/>
          <p:nvPr/>
        </p:nvSpPr>
        <p:spPr>
          <a:xfrm>
            <a:off x="6929212" y="641549"/>
            <a:ext cx="142501" cy="142501"/>
          </a:xfrm>
          <a:prstGeom prst="rect">
            <a:avLst/>
          </a:prstGeom>
          <a:solidFill>
            <a:srgbClr val="6AB1D3"/>
          </a:solidFill>
          <a:ln w="12700">
            <a:miter lim="400000"/>
          </a:ln>
        </p:spPr>
        <p:txBody>
          <a:bodyPr lIns="45719" rIns="45719" anchor="ctr"/>
          <a:lstStyle/>
          <a:p>
            <a:pPr/>
          </a:p>
        </p:txBody>
      </p:sp>
      <p:sp>
        <p:nvSpPr>
          <p:cNvPr id="436" name="Shape 237"/>
          <p:cNvSpPr txBox="1"/>
          <p:nvPr/>
        </p:nvSpPr>
        <p:spPr>
          <a:xfrm>
            <a:off x="8301731" y="536774"/>
            <a:ext cx="1071901" cy="347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100">
                <a:solidFill>
                  <a:srgbClr val="40D7C1"/>
                </a:solidFill>
                <a:latin typeface="Dosis"/>
                <a:ea typeface="Dosis"/>
                <a:cs typeface="Dosis"/>
                <a:sym typeface="Dosis"/>
              </a:defRPr>
            </a:lvl1pPr>
          </a:lstStyle>
          <a:p>
            <a:pPr/>
            <a:r>
              <a:t>Mobile</a:t>
            </a:r>
          </a:p>
        </p:txBody>
      </p:sp>
      <p:sp>
        <p:nvSpPr>
          <p:cNvPr id="437" name="Shape 238"/>
          <p:cNvSpPr/>
          <p:nvPr/>
        </p:nvSpPr>
        <p:spPr>
          <a:xfrm>
            <a:off x="8190706" y="641549"/>
            <a:ext cx="142501" cy="142501"/>
          </a:xfrm>
          <a:prstGeom prst="rect">
            <a:avLst/>
          </a:prstGeom>
          <a:solidFill>
            <a:srgbClr val="40D7C1"/>
          </a:solidFill>
          <a:ln w="12700">
            <a:miter lim="400000"/>
          </a:ln>
        </p:spPr>
        <p:txBody>
          <a:bodyPr lIns="45719" rIns="45719" anchor="ctr"/>
          <a:lstStyle/>
          <a:p>
            <a:pPr/>
          </a:p>
        </p:txBody>
      </p:sp>
      <p:sp>
        <p:nvSpPr>
          <p:cNvPr id="438" name="Shape 239"/>
          <p:cNvSpPr/>
          <p:nvPr/>
        </p:nvSpPr>
        <p:spPr>
          <a:xfrm>
            <a:off x="381150" y="3849525"/>
            <a:ext cx="8435100" cy="1"/>
          </a:xfrm>
          <a:prstGeom prst="line">
            <a:avLst/>
          </a:prstGeom>
          <a:ln>
            <a:solidFill>
              <a:srgbClr val="939598"/>
            </a:solidFill>
            <a:prstDash val="dot"/>
          </a:ln>
        </p:spPr>
        <p:txBody>
          <a:bodyPr lIns="45719" rIns="45719"/>
          <a:lstStyle/>
          <a:p>
            <a:pPr/>
          </a:p>
        </p:txBody>
      </p:sp>
      <p:sp>
        <p:nvSpPr>
          <p:cNvPr id="439" name="Shape 240"/>
          <p:cNvSpPr/>
          <p:nvPr/>
        </p:nvSpPr>
        <p:spPr>
          <a:xfrm>
            <a:off x="381150" y="977325"/>
            <a:ext cx="8435100" cy="1"/>
          </a:xfrm>
          <a:prstGeom prst="line">
            <a:avLst/>
          </a:prstGeom>
          <a:ln>
            <a:solidFill>
              <a:srgbClr val="939598"/>
            </a:solidFill>
            <a:prstDash val="dot"/>
          </a:ln>
        </p:spPr>
        <p:txBody>
          <a:bodyPr lIns="45719" rIns="45719"/>
          <a:lstStyle/>
          <a:p>
            <a:pPr/>
          </a:p>
        </p:txBody>
      </p:sp>
      <p:sp>
        <p:nvSpPr>
          <p:cNvPr id="440" name="Shape 241"/>
          <p:cNvSpPr/>
          <p:nvPr/>
        </p:nvSpPr>
        <p:spPr>
          <a:xfrm>
            <a:off x="381150" y="2017875"/>
            <a:ext cx="8435100" cy="1"/>
          </a:xfrm>
          <a:prstGeom prst="line">
            <a:avLst/>
          </a:prstGeom>
          <a:ln>
            <a:solidFill>
              <a:srgbClr val="939598"/>
            </a:solidFill>
            <a:prstDash val="dot"/>
          </a:ln>
        </p:spPr>
        <p:txBody>
          <a:bodyPr lIns="45719" rIns="45719"/>
          <a:lstStyle/>
          <a:p>
            <a:pPr/>
          </a:p>
        </p:txBody>
      </p:sp>
      <p:sp>
        <p:nvSpPr>
          <p:cNvPr id="441" name="Shape 242"/>
          <p:cNvSpPr/>
          <p:nvPr/>
        </p:nvSpPr>
        <p:spPr>
          <a:xfrm>
            <a:off x="381150" y="2987150"/>
            <a:ext cx="8435100" cy="1"/>
          </a:xfrm>
          <a:prstGeom prst="line">
            <a:avLst/>
          </a:prstGeom>
          <a:ln>
            <a:solidFill>
              <a:srgbClr val="939598"/>
            </a:solidFill>
            <a:prstDash val="dot"/>
          </a:ln>
        </p:spPr>
        <p:txBody>
          <a:bodyPr lIns="45719" rIns="45719"/>
          <a:lstStyle/>
          <a:p>
            <a:pPr/>
          </a:p>
        </p:txBody>
      </p:sp>
      <p:sp>
        <p:nvSpPr>
          <p:cNvPr id="442"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449" name="Title Text"/>
          <p:cNvSpPr txBox="1"/>
          <p:nvPr>
            <p:ph type="title"/>
          </p:nvPr>
        </p:nvSpPr>
        <p:spPr>
          <a:xfrm>
            <a:off x="311708" y="744574"/>
            <a:ext cx="8520601" cy="2052601"/>
          </a:xfrm>
          <a:prstGeom prst="rect">
            <a:avLst/>
          </a:prstGeom>
        </p:spPr>
        <p:txBody>
          <a:bodyPr anchor="b"/>
          <a:lstStyle>
            <a:lvl1pPr algn="ctr">
              <a:defRPr sz="5200">
                <a:latin typeface="Roboto"/>
                <a:ea typeface="Roboto"/>
                <a:cs typeface="Roboto"/>
                <a:sym typeface="Roboto"/>
              </a:defRPr>
            </a:lvl1pPr>
          </a:lstStyle>
          <a:p>
            <a:pPr/>
            <a:r>
              <a:t>Title Text</a:t>
            </a:r>
          </a:p>
        </p:txBody>
      </p:sp>
      <p:sp>
        <p:nvSpPr>
          <p:cNvPr id="450" name="Body Level One…"/>
          <p:cNvSpPr txBox="1"/>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atin typeface="Roboto"/>
                <a:ea typeface="Roboto"/>
                <a:cs typeface="Roboto"/>
                <a:sym typeface="Roboto"/>
              </a:defRPr>
            </a:lvl1pPr>
            <a:lvl2pPr marL="342900" indent="254000" algn="ctr">
              <a:lnSpc>
                <a:spcPct val="100000"/>
              </a:lnSpc>
              <a:buClrTx/>
              <a:buSzTx/>
              <a:buFontTx/>
              <a:buNone/>
              <a:defRPr sz="2800">
                <a:latin typeface="Roboto"/>
                <a:ea typeface="Roboto"/>
                <a:cs typeface="Roboto"/>
                <a:sym typeface="Roboto"/>
              </a:defRPr>
            </a:lvl2pPr>
            <a:lvl3pPr marL="342900" indent="711200" algn="ctr">
              <a:lnSpc>
                <a:spcPct val="100000"/>
              </a:lnSpc>
              <a:buClrTx/>
              <a:buSzTx/>
              <a:buFontTx/>
              <a:buNone/>
              <a:defRPr sz="2800">
                <a:latin typeface="Roboto"/>
                <a:ea typeface="Roboto"/>
                <a:cs typeface="Roboto"/>
                <a:sym typeface="Roboto"/>
              </a:defRPr>
            </a:lvl3pPr>
            <a:lvl4pPr marL="342900" indent="1168400" algn="ctr">
              <a:lnSpc>
                <a:spcPct val="100000"/>
              </a:lnSpc>
              <a:buClrTx/>
              <a:buSzTx/>
              <a:buFontTx/>
              <a:buNone/>
              <a:defRPr sz="2800">
                <a:latin typeface="Roboto"/>
                <a:ea typeface="Roboto"/>
                <a:cs typeface="Roboto"/>
                <a:sym typeface="Roboto"/>
              </a:defRPr>
            </a:lvl4pPr>
            <a:lvl5pPr marL="342900" indent="1625600" algn="ctr">
              <a:lnSpc>
                <a:spcPct val="100000"/>
              </a:lnSpc>
              <a:buClrTx/>
              <a:buSzTx/>
              <a:buFontTx/>
              <a:buNone/>
              <a:defRPr sz="2800">
                <a:latin typeface="Roboto"/>
                <a:ea typeface="Roboto"/>
                <a:cs typeface="Roboto"/>
                <a:sym typeface="Roboto"/>
              </a:defRPr>
            </a:lvl5pPr>
          </a:lstStyle>
          <a:p>
            <a:pPr/>
            <a:r>
              <a:t>Body Level One</a:t>
            </a:r>
          </a:p>
          <a:p>
            <a:pPr lvl="1"/>
            <a:r>
              <a:t>Body Level Two</a:t>
            </a:r>
          </a:p>
          <a:p>
            <a:pPr lvl="2"/>
            <a:r>
              <a:t>Body Level Three</a:t>
            </a:r>
          </a:p>
          <a:p>
            <a:pPr lvl="3"/>
            <a:r>
              <a:t>Body Level Four</a:t>
            </a:r>
          </a:p>
          <a:p>
            <a:pPr lvl="4"/>
            <a:r>
              <a:t>Body Level Five</a:t>
            </a:r>
          </a:p>
        </p:txBody>
      </p:sp>
      <p:sp>
        <p:nvSpPr>
          <p:cNvPr id="4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458" name="Title Text"/>
          <p:cNvSpPr txBox="1"/>
          <p:nvPr>
            <p:ph type="title"/>
          </p:nvPr>
        </p:nvSpPr>
        <p:spPr>
          <a:xfrm>
            <a:off x="311699" y="2150849"/>
            <a:ext cx="8520602" cy="841801"/>
          </a:xfrm>
          <a:prstGeom prst="rect">
            <a:avLst/>
          </a:prstGeom>
        </p:spPr>
        <p:txBody>
          <a:bodyPr anchor="ctr"/>
          <a:lstStyle>
            <a:lvl1pPr algn="ctr">
              <a:defRPr sz="3600">
                <a:latin typeface="Roboto"/>
                <a:ea typeface="Roboto"/>
                <a:cs typeface="Roboto"/>
                <a:sym typeface="Roboto"/>
              </a:defRPr>
            </a:lvl1pPr>
          </a:lstStyle>
          <a:p>
            <a:pPr/>
            <a:r>
              <a:t>Title Text</a:t>
            </a:r>
          </a:p>
        </p:txBody>
      </p:sp>
      <p:sp>
        <p:nvSpPr>
          <p:cNvPr id="4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466" name="Title Text"/>
          <p:cNvSpPr txBox="1"/>
          <p:nvPr>
            <p:ph type="title"/>
          </p:nvPr>
        </p:nvSpPr>
        <p:spPr>
          <a:prstGeom prst="rect">
            <a:avLst/>
          </a:prstGeom>
        </p:spPr>
        <p:txBody>
          <a:bodyPr/>
          <a:lstStyle>
            <a:lvl1pPr>
              <a:defRPr>
                <a:latin typeface="Roboto"/>
                <a:ea typeface="Roboto"/>
                <a:cs typeface="Roboto"/>
                <a:sym typeface="Roboto"/>
              </a:defRPr>
            </a:lvl1pPr>
          </a:lstStyle>
          <a:p>
            <a:pPr/>
            <a:r>
              <a:t>Title Text</a:t>
            </a:r>
          </a:p>
        </p:txBody>
      </p:sp>
      <p:sp>
        <p:nvSpPr>
          <p:cNvPr id="467" name="Body Level One…"/>
          <p:cNvSpPr txBox="1"/>
          <p:nvPr>
            <p:ph type="body" idx="1"/>
          </p:nvPr>
        </p:nvSpPr>
        <p:spPr>
          <a:prstGeom prst="rect">
            <a:avLst/>
          </a:prstGeom>
        </p:spPr>
        <p:txBody>
          <a:bodyPr/>
          <a:lstStyle>
            <a:lvl1pPr>
              <a:buFont typeface="Helvetica"/>
              <a:defRPr>
                <a:latin typeface="Roboto"/>
                <a:ea typeface="Roboto"/>
                <a:cs typeface="Roboto"/>
                <a:sym typeface="Roboto"/>
              </a:defRPr>
            </a:lvl1pPr>
            <a:lvl2pPr>
              <a:buFont typeface="Helvetica"/>
              <a:defRPr>
                <a:latin typeface="Roboto"/>
                <a:ea typeface="Roboto"/>
                <a:cs typeface="Roboto"/>
                <a:sym typeface="Roboto"/>
              </a:defRPr>
            </a:lvl2pPr>
            <a:lvl3pPr>
              <a:buFont typeface="Helvetica"/>
              <a:defRPr>
                <a:latin typeface="Roboto"/>
                <a:ea typeface="Roboto"/>
                <a:cs typeface="Roboto"/>
                <a:sym typeface="Roboto"/>
              </a:defRPr>
            </a:lvl3pPr>
            <a:lvl4pPr>
              <a:buFont typeface="Helvetica"/>
              <a:defRPr>
                <a:latin typeface="Roboto"/>
                <a:ea typeface="Roboto"/>
                <a:cs typeface="Roboto"/>
                <a:sym typeface="Roboto"/>
              </a:defRPr>
            </a:lvl4pPr>
            <a:lvl5pPr>
              <a:buFont typeface="Helvetica"/>
              <a:defRPr>
                <a:latin typeface="Roboto"/>
                <a:ea typeface="Roboto"/>
                <a:cs typeface="Roboto"/>
                <a:sym typeface="Roboto"/>
              </a:defRPr>
            </a:lvl5pPr>
          </a:lstStyle>
          <a:p>
            <a:pPr/>
            <a:r>
              <a:t>Body Level One</a:t>
            </a:r>
          </a:p>
          <a:p>
            <a:pPr lvl="1"/>
            <a:r>
              <a:t>Body Level Two</a:t>
            </a:r>
          </a:p>
          <a:p>
            <a:pPr lvl="2"/>
            <a:r>
              <a:t>Body Level Three</a:t>
            </a:r>
          </a:p>
          <a:p>
            <a:pPr lvl="3"/>
            <a:r>
              <a:t>Body Level Four</a:t>
            </a:r>
          </a:p>
          <a:p>
            <a:pPr lvl="4"/>
            <a:r>
              <a:t>Body Level Five</a:t>
            </a:r>
          </a:p>
        </p:txBody>
      </p:sp>
      <p:sp>
        <p:nvSpPr>
          <p:cNvPr id="4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475" name="Title Text"/>
          <p:cNvSpPr txBox="1"/>
          <p:nvPr>
            <p:ph type="title"/>
          </p:nvPr>
        </p:nvSpPr>
        <p:spPr>
          <a:prstGeom prst="rect">
            <a:avLst/>
          </a:prstGeom>
        </p:spPr>
        <p:txBody>
          <a:bodyPr/>
          <a:lstStyle>
            <a:lvl1pPr>
              <a:defRPr>
                <a:latin typeface="Roboto"/>
                <a:ea typeface="Roboto"/>
                <a:cs typeface="Roboto"/>
                <a:sym typeface="Roboto"/>
              </a:defRPr>
            </a:lvl1pPr>
          </a:lstStyle>
          <a:p>
            <a:pPr/>
            <a:r>
              <a:t>Title Text</a:t>
            </a:r>
          </a:p>
        </p:txBody>
      </p:sp>
      <p:sp>
        <p:nvSpPr>
          <p:cNvPr id="476" name="Body Level One…"/>
          <p:cNvSpPr txBox="1"/>
          <p:nvPr>
            <p:ph type="body" sz="half" idx="1"/>
          </p:nvPr>
        </p:nvSpPr>
        <p:spPr>
          <a:xfrm>
            <a:off x="311699" y="1152475"/>
            <a:ext cx="3999902" cy="3416400"/>
          </a:xfrm>
          <a:prstGeom prst="rect">
            <a:avLst/>
          </a:prstGeom>
        </p:spPr>
        <p:txBody>
          <a:bodyPr/>
          <a:lstStyle>
            <a:lvl1pPr indent="-317500">
              <a:buSzPts val="1400"/>
              <a:buFont typeface="Helvetica"/>
              <a:defRPr sz="1400">
                <a:latin typeface="Roboto"/>
                <a:ea typeface="Roboto"/>
                <a:cs typeface="Roboto"/>
                <a:sym typeface="Roboto"/>
              </a:defRPr>
            </a:lvl1pPr>
            <a:lvl2pPr marL="965200" indent="-355600">
              <a:buSzPts val="1400"/>
              <a:buFont typeface="Helvetica"/>
              <a:defRPr sz="1400">
                <a:latin typeface="Roboto"/>
                <a:ea typeface="Roboto"/>
                <a:cs typeface="Roboto"/>
                <a:sym typeface="Roboto"/>
              </a:defRPr>
            </a:lvl2pPr>
            <a:lvl3pPr marL="1422400" indent="-355600">
              <a:buSzPts val="1400"/>
              <a:buFont typeface="Helvetica"/>
              <a:defRPr sz="1400">
                <a:latin typeface="Roboto"/>
                <a:ea typeface="Roboto"/>
                <a:cs typeface="Roboto"/>
                <a:sym typeface="Roboto"/>
              </a:defRPr>
            </a:lvl3pPr>
            <a:lvl4pPr marL="1879600" indent="-355600">
              <a:buSzPts val="1400"/>
              <a:buFont typeface="Helvetica"/>
              <a:defRPr sz="1400">
                <a:latin typeface="Roboto"/>
                <a:ea typeface="Roboto"/>
                <a:cs typeface="Roboto"/>
                <a:sym typeface="Roboto"/>
              </a:defRPr>
            </a:lvl4pPr>
            <a:lvl5pPr marL="2336800" indent="-355600">
              <a:buSzPts val="1400"/>
              <a:buFont typeface="Helvetica"/>
              <a:defRPr sz="1400">
                <a:latin typeface="Roboto"/>
                <a:ea typeface="Roboto"/>
                <a:cs typeface="Roboto"/>
                <a:sym typeface="Roboto"/>
              </a:defRPr>
            </a:lvl5pPr>
          </a:lstStyle>
          <a:p>
            <a:pPr/>
            <a:r>
              <a:t>Body Level One</a:t>
            </a:r>
          </a:p>
          <a:p>
            <a:pPr lvl="1"/>
            <a:r>
              <a:t>Body Level Two</a:t>
            </a:r>
          </a:p>
          <a:p>
            <a:pPr lvl="2"/>
            <a:r>
              <a:t>Body Level Three</a:t>
            </a:r>
          </a:p>
          <a:p>
            <a:pPr lvl="3"/>
            <a:r>
              <a:t>Body Level Four</a:t>
            </a:r>
          </a:p>
          <a:p>
            <a:pPr lvl="4"/>
            <a:r>
              <a:t>Body Level Five</a:t>
            </a:r>
          </a:p>
        </p:txBody>
      </p:sp>
      <p:sp>
        <p:nvSpPr>
          <p:cNvPr id="477" name="Shape 261"/>
          <p:cNvSpPr txBox="1"/>
          <p:nvPr>
            <p:ph type="body" sz="half" idx="21"/>
          </p:nvPr>
        </p:nvSpPr>
        <p:spPr>
          <a:xfrm>
            <a:off x="4832399" y="1152475"/>
            <a:ext cx="3999902" cy="3416400"/>
          </a:xfrm>
          <a:prstGeom prst="rect">
            <a:avLst/>
          </a:prstGeom>
        </p:spPr>
        <p:txBody>
          <a:bodyPr/>
          <a:lstStyle/>
          <a:p>
            <a:pPr indent="-317500">
              <a:buSzPts val="1400"/>
              <a:buFont typeface="Helvetica"/>
              <a:buChar char="●"/>
              <a:defRPr sz="1400">
                <a:latin typeface="Roboto"/>
                <a:ea typeface="Roboto"/>
                <a:cs typeface="Roboto"/>
                <a:sym typeface="Roboto"/>
              </a:defRPr>
            </a:pPr>
          </a:p>
        </p:txBody>
      </p:sp>
      <p:sp>
        <p:nvSpPr>
          <p:cNvPr id="4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485" name="Title Text"/>
          <p:cNvSpPr txBox="1"/>
          <p:nvPr>
            <p:ph type="title"/>
          </p:nvPr>
        </p:nvSpPr>
        <p:spPr>
          <a:prstGeom prst="rect">
            <a:avLst/>
          </a:prstGeom>
        </p:spPr>
        <p:txBody>
          <a:bodyPr/>
          <a:lstStyle>
            <a:lvl1pPr>
              <a:defRPr>
                <a:latin typeface="Roboto"/>
                <a:ea typeface="Roboto"/>
                <a:cs typeface="Roboto"/>
                <a:sym typeface="Roboto"/>
              </a:defRPr>
            </a:lvl1pPr>
          </a:lstStyle>
          <a:p>
            <a:pPr/>
            <a:r>
              <a:t>Title Text</a:t>
            </a:r>
          </a:p>
        </p:txBody>
      </p:sp>
      <p:sp>
        <p:nvSpPr>
          <p:cNvPr id="4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sp>
        <p:nvSpPr>
          <p:cNvPr id="493" name="Title Text"/>
          <p:cNvSpPr txBox="1"/>
          <p:nvPr>
            <p:ph type="title"/>
          </p:nvPr>
        </p:nvSpPr>
        <p:spPr>
          <a:xfrm>
            <a:off x="311699" y="555600"/>
            <a:ext cx="2808001" cy="755700"/>
          </a:xfrm>
          <a:prstGeom prst="rect">
            <a:avLst/>
          </a:prstGeom>
        </p:spPr>
        <p:txBody>
          <a:bodyPr anchor="b"/>
          <a:lstStyle>
            <a:lvl1pPr>
              <a:defRPr sz="2400">
                <a:latin typeface="Roboto"/>
                <a:ea typeface="Roboto"/>
                <a:cs typeface="Roboto"/>
                <a:sym typeface="Roboto"/>
              </a:defRPr>
            </a:lvl1pPr>
          </a:lstStyle>
          <a:p>
            <a:pPr/>
            <a:r>
              <a:t>Title Text</a:t>
            </a:r>
          </a:p>
        </p:txBody>
      </p:sp>
      <p:sp>
        <p:nvSpPr>
          <p:cNvPr id="494" name="Body Level One…"/>
          <p:cNvSpPr txBox="1"/>
          <p:nvPr>
            <p:ph type="body" sz="quarter" idx="1"/>
          </p:nvPr>
        </p:nvSpPr>
        <p:spPr>
          <a:xfrm>
            <a:off x="311699" y="1389599"/>
            <a:ext cx="2808001" cy="3179401"/>
          </a:xfrm>
          <a:prstGeom prst="rect">
            <a:avLst/>
          </a:prstGeom>
        </p:spPr>
        <p:txBody>
          <a:bodyPr/>
          <a:lstStyle>
            <a:lvl1pPr indent="-304800">
              <a:buSzPts val="1200"/>
              <a:buFont typeface="Helvetica"/>
              <a:defRPr sz="1200">
                <a:latin typeface="Roboto"/>
                <a:ea typeface="Roboto"/>
                <a:cs typeface="Roboto"/>
                <a:sym typeface="Roboto"/>
              </a:defRPr>
            </a:lvl1pPr>
            <a:lvl2pPr marL="914400" indent="-304800">
              <a:buSzPts val="1200"/>
              <a:buFont typeface="Helvetica"/>
              <a:defRPr sz="1200">
                <a:latin typeface="Roboto"/>
                <a:ea typeface="Roboto"/>
                <a:cs typeface="Roboto"/>
                <a:sym typeface="Roboto"/>
              </a:defRPr>
            </a:lvl2pPr>
            <a:lvl3pPr marL="1371600" indent="-304800">
              <a:buSzPts val="1200"/>
              <a:buFont typeface="Helvetica"/>
              <a:defRPr sz="1200">
                <a:latin typeface="Roboto"/>
                <a:ea typeface="Roboto"/>
                <a:cs typeface="Roboto"/>
                <a:sym typeface="Roboto"/>
              </a:defRPr>
            </a:lvl3pPr>
            <a:lvl4pPr marL="1828800" indent="-304800">
              <a:buSzPts val="1200"/>
              <a:buFont typeface="Helvetica"/>
              <a:defRPr sz="1200">
                <a:latin typeface="Roboto"/>
                <a:ea typeface="Roboto"/>
                <a:cs typeface="Roboto"/>
                <a:sym typeface="Roboto"/>
              </a:defRPr>
            </a:lvl4pPr>
            <a:lvl5pPr marL="2286000" indent="-304800">
              <a:buSzPts val="1200"/>
              <a:buFont typeface="Helvetica"/>
              <a:defRPr sz="1200">
                <a:latin typeface="Roboto"/>
                <a:ea typeface="Roboto"/>
                <a:cs typeface="Roboto"/>
                <a:sym typeface="Roboto"/>
              </a:defRPr>
            </a:lvl5pPr>
          </a:lstStyle>
          <a:p>
            <a:pPr/>
            <a:r>
              <a:t>Body Level One</a:t>
            </a:r>
          </a:p>
          <a:p>
            <a:pPr lvl="1"/>
            <a:r>
              <a:t>Body Level Two</a:t>
            </a:r>
          </a:p>
          <a:p>
            <a:pPr lvl="2"/>
            <a:r>
              <a:t>Body Level Three</a:t>
            </a:r>
          </a:p>
          <a:p>
            <a:pPr lvl="3"/>
            <a:r>
              <a:t>Body Level Four</a:t>
            </a:r>
          </a:p>
          <a:p>
            <a:pPr lvl="4"/>
            <a:r>
              <a:t>Body Level Five</a:t>
            </a:r>
          </a:p>
        </p:txBody>
      </p:sp>
      <p:sp>
        <p:nvSpPr>
          <p:cNvPr id="4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37" name="Title Text"/>
          <p:cNvSpPr txBox="1"/>
          <p:nvPr>
            <p:ph type="title"/>
          </p:nvPr>
        </p:nvSpPr>
        <p:spPr>
          <a:prstGeom prst="rect">
            <a:avLst/>
          </a:prstGeom>
        </p:spPr>
        <p:txBody>
          <a:bodyPr/>
          <a:lstStyle/>
          <a:p>
            <a:pPr/>
            <a:r>
              <a:t>Title Text</a:t>
            </a:r>
          </a:p>
        </p:txBody>
      </p:sp>
      <p:sp>
        <p:nvSpPr>
          <p:cNvPr id="38" name="Body Level One…"/>
          <p:cNvSpPr txBox="1"/>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pPr/>
            <a:r>
              <a:t>Body Level One</a:t>
            </a:r>
          </a:p>
          <a:p>
            <a:pPr lvl="1"/>
            <a:r>
              <a:t>Body Level Two</a:t>
            </a:r>
          </a:p>
          <a:p>
            <a:pPr lvl="2"/>
            <a:r>
              <a:t>Body Level Three</a:t>
            </a:r>
          </a:p>
          <a:p>
            <a:pPr lvl="3"/>
            <a:r>
              <a:t>Body Level Four</a:t>
            </a:r>
          </a:p>
          <a:p>
            <a:pPr lvl="4"/>
            <a:r>
              <a:t>Body Level Five</a:t>
            </a:r>
          </a:p>
        </p:txBody>
      </p:sp>
      <p:sp>
        <p:nvSpPr>
          <p:cNvPr id="39" name="Shape 23"/>
          <p:cNvSpPr txBox="1"/>
          <p:nvPr>
            <p:ph type="body" sz="half" idx="21"/>
          </p:nvPr>
        </p:nvSpPr>
        <p:spPr>
          <a:xfrm>
            <a:off x="4832399" y="1152475"/>
            <a:ext cx="3999902" cy="3416400"/>
          </a:xfrm>
          <a:prstGeom prst="rect">
            <a:avLst/>
          </a:prstGeom>
        </p:spPr>
        <p:txBody>
          <a:bodyPr/>
          <a:lstStyle/>
          <a:p>
            <a:pPr indent="-317500">
              <a:buSzPts val="1400"/>
              <a:buChar char="●"/>
              <a:defRPr sz="1400"/>
            </a:pP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spTree>
      <p:nvGrpSpPr>
        <p:cNvPr id="1" name=""/>
        <p:cNvGrpSpPr/>
        <p:nvPr/>
      </p:nvGrpSpPr>
      <p:grpSpPr>
        <a:xfrm>
          <a:off x="0" y="0"/>
          <a:ext cx="0" cy="0"/>
          <a:chOff x="0" y="0"/>
          <a:chExt cx="0" cy="0"/>
        </a:xfrm>
      </p:grpSpPr>
      <p:sp>
        <p:nvSpPr>
          <p:cNvPr id="502" name="Title Text"/>
          <p:cNvSpPr txBox="1"/>
          <p:nvPr>
            <p:ph type="title"/>
          </p:nvPr>
        </p:nvSpPr>
        <p:spPr>
          <a:xfrm>
            <a:off x="490250" y="450149"/>
            <a:ext cx="6367801" cy="4090801"/>
          </a:xfrm>
          <a:prstGeom prst="rect">
            <a:avLst/>
          </a:prstGeom>
        </p:spPr>
        <p:txBody>
          <a:bodyPr anchor="ctr"/>
          <a:lstStyle>
            <a:lvl1pPr>
              <a:defRPr sz="4800">
                <a:latin typeface="Roboto"/>
                <a:ea typeface="Roboto"/>
                <a:cs typeface="Roboto"/>
                <a:sym typeface="Roboto"/>
              </a:defRPr>
            </a:lvl1pPr>
          </a:lstStyle>
          <a:p>
            <a:pPr/>
            <a:r>
              <a:t>Title Text</a:t>
            </a:r>
          </a:p>
        </p:txBody>
      </p:sp>
      <p:sp>
        <p:nvSpPr>
          <p:cNvPr id="5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spTree>
      <p:nvGrpSpPr>
        <p:cNvPr id="1" name=""/>
        <p:cNvGrpSpPr/>
        <p:nvPr/>
      </p:nvGrpSpPr>
      <p:grpSpPr>
        <a:xfrm>
          <a:off x="0" y="0"/>
          <a:ext cx="0" cy="0"/>
          <a:chOff x="0" y="0"/>
          <a:chExt cx="0" cy="0"/>
        </a:xfrm>
      </p:grpSpPr>
      <p:sp>
        <p:nvSpPr>
          <p:cNvPr id="510" name="Shape 274"/>
          <p:cNvSpPr/>
          <p:nvPr/>
        </p:nvSpPr>
        <p:spPr>
          <a:xfrm>
            <a:off x="4572000" y="-125"/>
            <a:ext cx="4572000" cy="5143501"/>
          </a:xfrm>
          <a:prstGeom prst="rect">
            <a:avLst/>
          </a:prstGeom>
          <a:solidFill>
            <a:srgbClr val="EEEEEE"/>
          </a:solidFill>
          <a:ln w="12700">
            <a:miter lim="400000"/>
          </a:ln>
        </p:spPr>
        <p:txBody>
          <a:bodyPr lIns="45719" rIns="45719" anchor="ctr"/>
          <a:lstStyle/>
          <a:p>
            <a:pPr/>
          </a:p>
        </p:txBody>
      </p:sp>
      <p:sp>
        <p:nvSpPr>
          <p:cNvPr id="511" name="Title Text"/>
          <p:cNvSpPr txBox="1"/>
          <p:nvPr>
            <p:ph type="title"/>
          </p:nvPr>
        </p:nvSpPr>
        <p:spPr>
          <a:xfrm>
            <a:off x="265500" y="1233175"/>
            <a:ext cx="4045200" cy="1482301"/>
          </a:xfrm>
          <a:prstGeom prst="rect">
            <a:avLst/>
          </a:prstGeom>
        </p:spPr>
        <p:txBody>
          <a:bodyPr anchor="b"/>
          <a:lstStyle>
            <a:lvl1pPr algn="ctr">
              <a:defRPr sz="4200">
                <a:latin typeface="Roboto"/>
                <a:ea typeface="Roboto"/>
                <a:cs typeface="Roboto"/>
                <a:sym typeface="Roboto"/>
              </a:defRPr>
            </a:lvl1pPr>
          </a:lstStyle>
          <a:p>
            <a:pPr/>
            <a:r>
              <a:t>Title Text</a:t>
            </a:r>
          </a:p>
        </p:txBody>
      </p:sp>
      <p:sp>
        <p:nvSpPr>
          <p:cNvPr id="512" name="Body Level One…"/>
          <p:cNvSpPr txBox="1"/>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atin typeface="Roboto"/>
                <a:ea typeface="Roboto"/>
                <a:cs typeface="Roboto"/>
                <a:sym typeface="Roboto"/>
              </a:defRPr>
            </a:lvl1pPr>
            <a:lvl2pPr marL="342900" indent="254000" algn="ctr">
              <a:lnSpc>
                <a:spcPct val="100000"/>
              </a:lnSpc>
              <a:buClrTx/>
              <a:buSzTx/>
              <a:buFontTx/>
              <a:buNone/>
              <a:defRPr sz="2100">
                <a:latin typeface="Roboto"/>
                <a:ea typeface="Roboto"/>
                <a:cs typeface="Roboto"/>
                <a:sym typeface="Roboto"/>
              </a:defRPr>
            </a:lvl2pPr>
            <a:lvl3pPr marL="342900" indent="711200" algn="ctr">
              <a:lnSpc>
                <a:spcPct val="100000"/>
              </a:lnSpc>
              <a:buClrTx/>
              <a:buSzTx/>
              <a:buFontTx/>
              <a:buNone/>
              <a:defRPr sz="2100">
                <a:latin typeface="Roboto"/>
                <a:ea typeface="Roboto"/>
                <a:cs typeface="Roboto"/>
                <a:sym typeface="Roboto"/>
              </a:defRPr>
            </a:lvl3pPr>
            <a:lvl4pPr marL="342900" indent="1168400" algn="ctr">
              <a:lnSpc>
                <a:spcPct val="100000"/>
              </a:lnSpc>
              <a:buClrTx/>
              <a:buSzTx/>
              <a:buFontTx/>
              <a:buNone/>
              <a:defRPr sz="2100">
                <a:latin typeface="Roboto"/>
                <a:ea typeface="Roboto"/>
                <a:cs typeface="Roboto"/>
                <a:sym typeface="Roboto"/>
              </a:defRPr>
            </a:lvl4pPr>
            <a:lvl5pPr marL="342900" indent="1625600" algn="ctr">
              <a:lnSpc>
                <a:spcPct val="100000"/>
              </a:lnSpc>
              <a:buClrTx/>
              <a:buSzTx/>
              <a:buFontTx/>
              <a:buNone/>
              <a:defRPr sz="2100">
                <a:latin typeface="Roboto"/>
                <a:ea typeface="Roboto"/>
                <a:cs typeface="Roboto"/>
                <a:sym typeface="Roboto"/>
              </a:defRPr>
            </a:lvl5pPr>
          </a:lstStyle>
          <a:p>
            <a:pPr/>
            <a:r>
              <a:t>Body Level One</a:t>
            </a:r>
          </a:p>
          <a:p>
            <a:pPr lvl="1"/>
            <a:r>
              <a:t>Body Level Two</a:t>
            </a:r>
          </a:p>
          <a:p>
            <a:pPr lvl="2"/>
            <a:r>
              <a:t>Body Level Three</a:t>
            </a:r>
          </a:p>
          <a:p>
            <a:pPr lvl="3"/>
            <a:r>
              <a:t>Body Level Four</a:t>
            </a:r>
          </a:p>
          <a:p>
            <a:pPr lvl="4"/>
            <a:r>
              <a:t>Body Level Five</a:t>
            </a:r>
          </a:p>
        </p:txBody>
      </p:sp>
      <p:sp>
        <p:nvSpPr>
          <p:cNvPr id="513" name="Shape 277"/>
          <p:cNvSpPr txBox="1"/>
          <p:nvPr>
            <p:ph type="body" sz="half" idx="21"/>
          </p:nvPr>
        </p:nvSpPr>
        <p:spPr>
          <a:xfrm>
            <a:off x="4939500" y="724074"/>
            <a:ext cx="3837000" cy="3695102"/>
          </a:xfrm>
          <a:prstGeom prst="rect">
            <a:avLst/>
          </a:prstGeom>
        </p:spPr>
        <p:txBody>
          <a:bodyPr anchor="ctr"/>
          <a:lstStyle/>
          <a:p>
            <a:pPr>
              <a:buFont typeface="Helvetica"/>
              <a:buChar char="●"/>
              <a:defRPr>
                <a:latin typeface="Roboto"/>
                <a:ea typeface="Roboto"/>
                <a:cs typeface="Roboto"/>
                <a:sym typeface="Roboto"/>
              </a:defRPr>
            </a:pPr>
          </a:p>
        </p:txBody>
      </p:sp>
      <p:sp>
        <p:nvSpPr>
          <p:cNvPr id="5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spTree>
      <p:nvGrpSpPr>
        <p:cNvPr id="1" name=""/>
        <p:cNvGrpSpPr/>
        <p:nvPr/>
      </p:nvGrpSpPr>
      <p:grpSpPr>
        <a:xfrm>
          <a:off x="0" y="0"/>
          <a:ext cx="0" cy="0"/>
          <a:chOff x="0" y="0"/>
          <a:chExt cx="0" cy="0"/>
        </a:xfrm>
      </p:grpSpPr>
      <p:sp>
        <p:nvSpPr>
          <p:cNvPr id="521" name="Body Level One…"/>
          <p:cNvSpPr txBox="1"/>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defRPr>
                <a:latin typeface="Roboto"/>
                <a:ea typeface="Roboto"/>
                <a:cs typeface="Roboto"/>
                <a:sym typeface="Roboto"/>
              </a:defRPr>
            </a:lvl1pPr>
            <a:lvl2pPr>
              <a:lnSpc>
                <a:spcPct val="100000"/>
              </a:lnSpc>
              <a:buClrTx/>
              <a:buFontTx/>
              <a:buChar char="○"/>
              <a:defRPr>
                <a:latin typeface="Roboto"/>
                <a:ea typeface="Roboto"/>
                <a:cs typeface="Roboto"/>
                <a:sym typeface="Roboto"/>
              </a:defRPr>
            </a:lvl2pPr>
            <a:lvl3pPr>
              <a:lnSpc>
                <a:spcPct val="100000"/>
              </a:lnSpc>
              <a:buClrTx/>
              <a:buFontTx/>
              <a:buChar char="■"/>
              <a:defRPr>
                <a:latin typeface="Roboto"/>
                <a:ea typeface="Roboto"/>
                <a:cs typeface="Roboto"/>
                <a:sym typeface="Roboto"/>
              </a:defRPr>
            </a:lvl3pPr>
            <a:lvl4pPr>
              <a:lnSpc>
                <a:spcPct val="100000"/>
              </a:lnSpc>
              <a:buClrTx/>
              <a:buFontTx/>
              <a:buChar char="●"/>
              <a:defRPr>
                <a:latin typeface="Roboto"/>
                <a:ea typeface="Roboto"/>
                <a:cs typeface="Roboto"/>
                <a:sym typeface="Roboto"/>
              </a:defRPr>
            </a:lvl4pPr>
            <a:lvl5pPr>
              <a:lnSpc>
                <a:spcPct val="100000"/>
              </a:lnSpc>
              <a:buClrTx/>
              <a:buFontTx/>
              <a:buChar char="○"/>
              <a:defRPr>
                <a:latin typeface="Roboto"/>
                <a:ea typeface="Roboto"/>
                <a:cs typeface="Roboto"/>
                <a:sym typeface="Roboto"/>
              </a:defRPr>
            </a:lvl5pPr>
          </a:lstStyle>
          <a:p>
            <a:pPr/>
            <a:r>
              <a:t>Body Level One</a:t>
            </a:r>
          </a:p>
          <a:p>
            <a:pPr lvl="1"/>
            <a:r>
              <a:t>Body Level Two</a:t>
            </a:r>
          </a:p>
          <a:p>
            <a:pPr lvl="2"/>
            <a:r>
              <a:t>Body Level Three</a:t>
            </a:r>
          </a:p>
          <a:p>
            <a:pPr lvl="3"/>
            <a:r>
              <a:t>Body Level Four</a:t>
            </a:r>
          </a:p>
          <a:p>
            <a:pPr lvl="4"/>
            <a:r>
              <a:t>Body Level Five</a:t>
            </a:r>
          </a:p>
        </p:txBody>
      </p:sp>
      <p:sp>
        <p:nvSpPr>
          <p:cNvPr id="5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spTree>
      <p:nvGrpSpPr>
        <p:cNvPr id="1" name=""/>
        <p:cNvGrpSpPr/>
        <p:nvPr/>
      </p:nvGrpSpPr>
      <p:grpSpPr>
        <a:xfrm>
          <a:off x="0" y="0"/>
          <a:ext cx="0" cy="0"/>
          <a:chOff x="0" y="0"/>
          <a:chExt cx="0" cy="0"/>
        </a:xfrm>
      </p:grpSpPr>
      <p:sp>
        <p:nvSpPr>
          <p:cNvPr id="529" name="xx%"/>
          <p:cNvSpPr txBox="1"/>
          <p:nvPr>
            <p:ph type="title" hasCustomPrompt="1"/>
          </p:nvPr>
        </p:nvSpPr>
        <p:spPr>
          <a:xfrm>
            <a:off x="311699" y="1106125"/>
            <a:ext cx="8520602" cy="1963500"/>
          </a:xfrm>
          <a:prstGeom prst="rect">
            <a:avLst/>
          </a:prstGeom>
        </p:spPr>
        <p:txBody>
          <a:bodyPr anchor="b"/>
          <a:lstStyle>
            <a:lvl1pPr algn="ctr">
              <a:defRPr sz="12000">
                <a:latin typeface="Roboto"/>
                <a:ea typeface="Roboto"/>
                <a:cs typeface="Roboto"/>
                <a:sym typeface="Roboto"/>
              </a:defRPr>
            </a:lvl1pPr>
          </a:lstStyle>
          <a:p>
            <a:pPr/>
            <a:r>
              <a:t>xx%</a:t>
            </a:r>
          </a:p>
        </p:txBody>
      </p:sp>
      <p:sp>
        <p:nvSpPr>
          <p:cNvPr id="530" name="Body Level One…"/>
          <p:cNvSpPr txBox="1"/>
          <p:nvPr>
            <p:ph type="body" sz="half" idx="1"/>
          </p:nvPr>
        </p:nvSpPr>
        <p:spPr>
          <a:xfrm>
            <a:off x="311699" y="3152225"/>
            <a:ext cx="8520602" cy="1300800"/>
          </a:xfrm>
          <a:prstGeom prst="rect">
            <a:avLst/>
          </a:prstGeom>
        </p:spPr>
        <p:txBody>
          <a:bodyPr/>
          <a:lstStyle>
            <a:lvl1pPr algn="ctr">
              <a:buFont typeface="Helvetica"/>
              <a:defRPr>
                <a:latin typeface="Roboto"/>
                <a:ea typeface="Roboto"/>
                <a:cs typeface="Roboto"/>
                <a:sym typeface="Roboto"/>
              </a:defRPr>
            </a:lvl1pPr>
            <a:lvl2pPr algn="ctr">
              <a:buFont typeface="Helvetica"/>
              <a:defRPr>
                <a:latin typeface="Roboto"/>
                <a:ea typeface="Roboto"/>
                <a:cs typeface="Roboto"/>
                <a:sym typeface="Roboto"/>
              </a:defRPr>
            </a:lvl2pPr>
            <a:lvl3pPr algn="ctr">
              <a:buFont typeface="Helvetica"/>
              <a:defRPr>
                <a:latin typeface="Roboto"/>
                <a:ea typeface="Roboto"/>
                <a:cs typeface="Roboto"/>
                <a:sym typeface="Roboto"/>
              </a:defRPr>
            </a:lvl3pPr>
            <a:lvl4pPr algn="ctr">
              <a:buFont typeface="Helvetica"/>
              <a:defRPr>
                <a:latin typeface="Roboto"/>
                <a:ea typeface="Roboto"/>
                <a:cs typeface="Roboto"/>
                <a:sym typeface="Roboto"/>
              </a:defRPr>
            </a:lvl4pPr>
            <a:lvl5pPr algn="ctr">
              <a:buFont typeface="Helvetica"/>
              <a:defRPr>
                <a:latin typeface="Roboto"/>
                <a:ea typeface="Roboto"/>
                <a:cs typeface="Roboto"/>
                <a:sym typeface="Roboto"/>
              </a:defRPr>
            </a:lvl5pPr>
          </a:lstStyle>
          <a:p>
            <a:pPr/>
            <a:r>
              <a:t>Body Level One</a:t>
            </a:r>
          </a:p>
          <a:p>
            <a:pPr lvl="1"/>
            <a:r>
              <a:t>Body Level Two</a:t>
            </a:r>
          </a:p>
          <a:p>
            <a:pPr lvl="2"/>
            <a:r>
              <a:t>Body Level Three</a:t>
            </a:r>
          </a:p>
          <a:p>
            <a:pPr lvl="3"/>
            <a:r>
              <a:t>Body Level Four</a:t>
            </a:r>
          </a:p>
          <a:p>
            <a:pPr lvl="4"/>
            <a:r>
              <a:t>Body Level Five</a:t>
            </a:r>
          </a:p>
        </p:txBody>
      </p:sp>
      <p:sp>
        <p:nvSpPr>
          <p:cNvPr id="5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5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sp>
        <p:nvSpPr>
          <p:cNvPr id="55" name="Title Text"/>
          <p:cNvSpPr txBox="1"/>
          <p:nvPr>
            <p:ph type="title"/>
          </p:nvPr>
        </p:nvSpPr>
        <p:spPr>
          <a:xfrm>
            <a:off x="311699" y="555600"/>
            <a:ext cx="2808001" cy="755700"/>
          </a:xfrm>
          <a:prstGeom prst="rect">
            <a:avLst/>
          </a:prstGeom>
        </p:spPr>
        <p:txBody>
          <a:bodyPr anchor="b"/>
          <a:lstStyle>
            <a:lvl1pPr>
              <a:defRPr sz="2400"/>
            </a:lvl1pPr>
          </a:lstStyle>
          <a:p>
            <a:pPr/>
            <a:r>
              <a:t>Title Text</a:t>
            </a:r>
          </a:p>
        </p:txBody>
      </p:sp>
      <p:sp>
        <p:nvSpPr>
          <p:cNvPr id="56" name="Body Level One…"/>
          <p:cNvSpPr txBox="1"/>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pPr/>
            <a:r>
              <a:t>Body Level One</a:t>
            </a:r>
          </a:p>
          <a:p>
            <a:pPr lvl="1"/>
            <a:r>
              <a:t>Body Level Two</a:t>
            </a:r>
          </a:p>
          <a:p>
            <a:pPr lvl="2"/>
            <a:r>
              <a:t>Body Level Three</a:t>
            </a:r>
          </a:p>
          <a:p>
            <a:pPr lvl="3"/>
            <a:r>
              <a:t>Body Level Four</a:t>
            </a:r>
          </a:p>
          <a:p>
            <a:pPr lvl="4"/>
            <a:r>
              <a:t>Body Level Five</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spTree>
      <p:nvGrpSpPr>
        <p:cNvPr id="1" name=""/>
        <p:cNvGrpSpPr/>
        <p:nvPr/>
      </p:nvGrpSpPr>
      <p:grpSpPr>
        <a:xfrm>
          <a:off x="0" y="0"/>
          <a:ext cx="0" cy="0"/>
          <a:chOff x="0" y="0"/>
          <a:chExt cx="0" cy="0"/>
        </a:xfrm>
      </p:grpSpPr>
      <p:sp>
        <p:nvSpPr>
          <p:cNvPr id="64" name="Title Text"/>
          <p:cNvSpPr txBox="1"/>
          <p:nvPr>
            <p:ph type="title"/>
          </p:nvPr>
        </p:nvSpPr>
        <p:spPr>
          <a:xfrm>
            <a:off x="490250" y="450149"/>
            <a:ext cx="6367801" cy="4090801"/>
          </a:xfrm>
          <a:prstGeom prst="rect">
            <a:avLst/>
          </a:prstGeom>
        </p:spPr>
        <p:txBody>
          <a:bodyPr anchor="ctr"/>
          <a:lstStyle>
            <a:lvl1pPr>
              <a:defRPr sz="4800"/>
            </a:lvl1pPr>
          </a:lstStyle>
          <a:p>
            <a:pPr/>
            <a:r>
              <a:t>Title Text</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spTree>
      <p:nvGrpSpPr>
        <p:cNvPr id="1" name=""/>
        <p:cNvGrpSpPr/>
        <p:nvPr/>
      </p:nvGrpSpPr>
      <p:grpSpPr>
        <a:xfrm>
          <a:off x="0" y="0"/>
          <a:ext cx="0" cy="0"/>
          <a:chOff x="0" y="0"/>
          <a:chExt cx="0" cy="0"/>
        </a:xfrm>
      </p:grpSpPr>
      <p:sp>
        <p:nvSpPr>
          <p:cNvPr id="72" name="Shape 36"/>
          <p:cNvSpPr/>
          <p:nvPr/>
        </p:nvSpPr>
        <p:spPr>
          <a:xfrm>
            <a:off x="4572000" y="-125"/>
            <a:ext cx="4572000" cy="5143501"/>
          </a:xfrm>
          <a:prstGeom prst="rect">
            <a:avLst/>
          </a:prstGeom>
          <a:solidFill>
            <a:srgbClr val="EEEEEE"/>
          </a:solidFill>
          <a:ln w="12700">
            <a:miter lim="400000"/>
          </a:ln>
        </p:spPr>
        <p:txBody>
          <a:bodyPr lIns="45719" rIns="45719" anchor="ctr"/>
          <a:lstStyle/>
          <a:p>
            <a:pPr/>
          </a:p>
        </p:txBody>
      </p:sp>
      <p:sp>
        <p:nvSpPr>
          <p:cNvPr id="73" name="Title Text"/>
          <p:cNvSpPr txBox="1"/>
          <p:nvPr>
            <p:ph type="title"/>
          </p:nvPr>
        </p:nvSpPr>
        <p:spPr>
          <a:xfrm>
            <a:off x="265500" y="1233175"/>
            <a:ext cx="4045200" cy="1482301"/>
          </a:xfrm>
          <a:prstGeom prst="rect">
            <a:avLst/>
          </a:prstGeom>
        </p:spPr>
        <p:txBody>
          <a:bodyPr anchor="b"/>
          <a:lstStyle>
            <a:lvl1pPr algn="ctr">
              <a:defRPr sz="4200"/>
            </a:lvl1pPr>
          </a:lstStyle>
          <a:p>
            <a:pPr/>
            <a:r>
              <a:t>Title Text</a:t>
            </a:r>
          </a:p>
        </p:txBody>
      </p:sp>
      <p:sp>
        <p:nvSpPr>
          <p:cNvPr id="74" name="Body Level One…"/>
          <p:cNvSpPr txBox="1"/>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pPr/>
            <a:r>
              <a:t>Body Level One</a:t>
            </a:r>
          </a:p>
          <a:p>
            <a:pPr lvl="1"/>
            <a:r>
              <a:t>Body Level Two</a:t>
            </a:r>
          </a:p>
          <a:p>
            <a:pPr lvl="2"/>
            <a:r>
              <a:t>Body Level Three</a:t>
            </a:r>
          </a:p>
          <a:p>
            <a:pPr lvl="3"/>
            <a:r>
              <a:t>Body Level Four</a:t>
            </a:r>
          </a:p>
          <a:p>
            <a:pPr lvl="4"/>
            <a:r>
              <a:t>Body Level Five</a:t>
            </a:r>
          </a:p>
        </p:txBody>
      </p:sp>
      <p:sp>
        <p:nvSpPr>
          <p:cNvPr id="75" name="Shape 39"/>
          <p:cNvSpPr txBox="1"/>
          <p:nvPr>
            <p:ph type="body" sz="half" idx="21"/>
          </p:nvPr>
        </p:nvSpPr>
        <p:spPr>
          <a:xfrm>
            <a:off x="4939500" y="724074"/>
            <a:ext cx="3837000" cy="3695102"/>
          </a:xfrm>
          <a:prstGeom prst="rect">
            <a:avLst/>
          </a:prstGeom>
        </p:spPr>
        <p:txBody>
          <a:bodyPr anchor="ctr"/>
          <a:lstStyle/>
          <a:p>
            <a:pPr>
              <a:buChar char="●"/>
            </a:pP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spTree>
      <p:nvGrpSpPr>
        <p:cNvPr id="1" name=""/>
        <p:cNvGrpSpPr/>
        <p:nvPr/>
      </p:nvGrpSpPr>
      <p:grpSpPr>
        <a:xfrm>
          <a:off x="0" y="0"/>
          <a:ext cx="0" cy="0"/>
          <a:chOff x="0" y="0"/>
          <a:chExt cx="0" cy="0"/>
        </a:xfrm>
      </p:grpSpPr>
      <p:sp>
        <p:nvSpPr>
          <p:cNvPr id="83" name="Body Level One…"/>
          <p:cNvSpPr txBox="1"/>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buChar char="○"/>
            </a:lvl2pPr>
            <a:lvl3pPr>
              <a:lnSpc>
                <a:spcPct val="100000"/>
              </a:lnSpc>
              <a:buClrTx/>
              <a:buFontTx/>
              <a:buChar char="■"/>
            </a:lvl3pPr>
            <a:lvl4pPr>
              <a:lnSpc>
                <a:spcPct val="100000"/>
              </a:lnSpc>
              <a:buClrTx/>
              <a:buFontTx/>
              <a:buChar char="●"/>
            </a:lvl4pPr>
            <a:lvl5pPr>
              <a:lnSpc>
                <a:spcPct val="100000"/>
              </a:lnSpc>
              <a:buClrTx/>
              <a:buFontTx/>
              <a:buChar char="○"/>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311699" y="445025"/>
            <a:ext cx="8520602" cy="57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Title Text</a:t>
            </a:r>
          </a:p>
        </p:txBody>
      </p:sp>
      <p:sp>
        <p:nvSpPr>
          <p:cNvPr id="3" name="Body Level One…"/>
          <p:cNvSpPr txBox="1"/>
          <p:nvPr>
            <p:ph type="body" idx="1"/>
          </p:nvPr>
        </p:nvSpPr>
        <p:spPr>
          <a:xfrm>
            <a:off x="311699" y="1152475"/>
            <a:ext cx="8520602" cy="34164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684345" y="4700819"/>
            <a:ext cx="336813" cy="318396"/>
          </a:xfrm>
          <a:prstGeom prst="rect">
            <a:avLst/>
          </a:prstGeom>
          <a:ln w="12700">
            <a:miter lim="400000"/>
          </a:ln>
        </p:spPr>
        <p:txBody>
          <a:bodyPr wrap="none" lIns="91424" tIns="91424" rIns="91424" bIns="91424" anchor="ctr">
            <a:spAutoFit/>
          </a:bodyPr>
          <a:lstStyle>
            <a:lvl1pPr algn="r">
              <a:defRPr sz="1000">
                <a:solidFill>
                  <a:schemeClr val="accent2">
                    <a:lumOff val="21764"/>
                  </a:schemeClr>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AutoNum type="arabicPeriod" startAt="1"/>
        <a:tabLst/>
        <a:defRPr b="0" baseline="0" cap="none" i="0" spc="0" strike="noStrike" sz="1800" u="none">
          <a:solidFill>
            <a:schemeClr val="accent2">
              <a:lumOff val="21764"/>
            </a:schemeClr>
          </a:solidFill>
          <a:uFillTx/>
          <a:latin typeface="+mj-lt"/>
          <a:ea typeface="+mj-ea"/>
          <a:cs typeface="+mj-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AutoNum type="arabicPeriod" startAt="1"/>
        <a:tabLst/>
        <a:defRPr b="0" baseline="0" cap="none" i="0" spc="0" strike="noStrike" sz="1800" u="none">
          <a:solidFill>
            <a:schemeClr val="accent2">
              <a:lumOff val="21764"/>
            </a:schemeClr>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AutoNum type="arabicPeriod" startAt="1"/>
        <a:tabLst/>
        <a:defRPr b="0" baseline="0" cap="none" i="0" spc="0" strike="noStrike" sz="1800" u="none">
          <a:solidFill>
            <a:schemeClr val="accent2">
              <a:lumOff val="21764"/>
            </a:schemeClr>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AutoNum type="arabicPeriod" startAt="1"/>
        <a:tabLst/>
        <a:defRPr b="0" baseline="0" cap="none" i="0" spc="0" strike="noStrike" sz="1800" u="none">
          <a:solidFill>
            <a:schemeClr val="accent2">
              <a:lumOff val="21764"/>
            </a:schemeClr>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AutoNum type="arabicPeriod" startAt="1"/>
        <a:tabLst/>
        <a:defRPr b="0" baseline="0" cap="none" i="0" spc="0" strike="noStrike" sz="1800" u="none">
          <a:solidFill>
            <a:schemeClr val="accent2">
              <a:lumOff val="21764"/>
            </a:schemeClr>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AutoNum type="arabicPeriod" startAt="1"/>
        <a:tabLst/>
        <a:defRPr b="0" baseline="0" cap="none" i="0" spc="0" strike="noStrike" sz="1800" u="none">
          <a:solidFill>
            <a:schemeClr val="accent2">
              <a:lumOff val="21764"/>
            </a:schemeClr>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AutoNum type="arabicPeriod" startAt="1"/>
        <a:tabLst/>
        <a:defRPr b="0" baseline="0" cap="none" i="0" spc="0" strike="noStrike" sz="1800" u="none">
          <a:solidFill>
            <a:schemeClr val="accent2">
              <a:lumOff val="21764"/>
            </a:schemeClr>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AutoNum type="arabicPeriod" startAt="1"/>
        <a:tabLst/>
        <a:defRPr b="0" baseline="0" cap="none" i="0" spc="0" strike="noStrike" sz="1800" u="none">
          <a:solidFill>
            <a:schemeClr val="accent2">
              <a:lumOff val="21764"/>
            </a:schemeClr>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AutoNum type="arabicPeriod" startAt="1"/>
        <a:tabLst/>
        <a:defRPr b="0" baseline="0" cap="none" i="0" spc="0" strike="noStrike" sz="1800" u="none">
          <a:solidFill>
            <a:schemeClr val="accent2">
              <a:lumOff val="21764"/>
            </a:schemeClr>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png"/><Relationship Id="rId3" Type="http://schemas.openxmlformats.org/officeDocument/2006/relationships/image" Target="../media/image8.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1.tif"/><Relationship Id="rId3" Type="http://schemas.openxmlformats.org/officeDocument/2006/relationships/image" Target="../media/image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95269"/>
        </a:solidFill>
      </p:bgPr>
    </p:bg>
    <p:spTree>
      <p:nvGrpSpPr>
        <p:cNvPr id="1" name=""/>
        <p:cNvGrpSpPr/>
        <p:nvPr/>
      </p:nvGrpSpPr>
      <p:grpSpPr>
        <a:xfrm>
          <a:off x="0" y="0"/>
          <a:ext cx="0" cy="0"/>
          <a:chOff x="0" y="0"/>
          <a:chExt cx="0" cy="0"/>
        </a:xfrm>
      </p:grpSpPr>
      <p:pic>
        <p:nvPicPr>
          <p:cNvPr id="547" name="Shape 299" descr="Shape 299"/>
          <p:cNvPicPr>
            <a:picLocks noChangeAspect="1"/>
          </p:cNvPicPr>
          <p:nvPr/>
        </p:nvPicPr>
        <p:blipFill>
          <a:blip r:embed="rId2">
            <a:extLst/>
          </a:blip>
          <a:stretch>
            <a:fillRect/>
          </a:stretch>
        </p:blipFill>
        <p:spPr>
          <a:xfrm>
            <a:off x="466823" y="661700"/>
            <a:ext cx="2024777" cy="425825"/>
          </a:xfrm>
          <a:prstGeom prst="rect">
            <a:avLst/>
          </a:prstGeom>
          <a:ln w="12700">
            <a:miter lim="400000"/>
          </a:ln>
        </p:spPr>
      </p:pic>
      <p:sp>
        <p:nvSpPr>
          <p:cNvPr id="548" name="Warby Parker:…"/>
          <p:cNvSpPr txBox="1"/>
          <p:nvPr/>
        </p:nvSpPr>
        <p:spPr>
          <a:xfrm>
            <a:off x="1450784" y="1927785"/>
            <a:ext cx="6242432" cy="1450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sz="4800">
                <a:latin typeface="Roboto"/>
                <a:ea typeface="Roboto"/>
                <a:cs typeface="Roboto"/>
                <a:sym typeface="Roboto"/>
              </a:defRPr>
            </a:pPr>
            <a:r>
              <a:rPr b="0">
                <a:solidFill>
                  <a:srgbClr val="FFFFFF"/>
                </a:solidFill>
                <a:latin typeface="Avenir Heavy"/>
                <a:ea typeface="Avenir Heavy"/>
                <a:cs typeface="Avenir Heavy"/>
                <a:sym typeface="Avenir Heavy"/>
              </a:rPr>
              <a:t>Warby Parker:</a:t>
            </a:r>
            <a:endParaRPr b="0">
              <a:solidFill>
                <a:srgbClr val="FFFFFF"/>
              </a:solidFill>
              <a:latin typeface="Avenir Heavy"/>
              <a:ea typeface="Avenir Heavy"/>
              <a:cs typeface="Avenir Heavy"/>
              <a:sym typeface="Avenir Heavy"/>
            </a:endParaRPr>
          </a:p>
          <a:p>
            <a:pPr algn="ctr">
              <a:defRPr b="1" sz="4800">
                <a:latin typeface="Roboto"/>
                <a:ea typeface="Roboto"/>
                <a:cs typeface="Roboto"/>
                <a:sym typeface="Roboto"/>
              </a:defRPr>
            </a:pPr>
            <a:r>
              <a:rPr b="0" sz="3000">
                <a:solidFill>
                  <a:srgbClr val="FFFFFF"/>
                </a:solidFill>
                <a:latin typeface="Avenir Heavy"/>
                <a:ea typeface="Avenir Heavy"/>
                <a:cs typeface="Avenir Heavy"/>
                <a:sym typeface="Avenir Heavy"/>
              </a:rPr>
              <a:t>A Cross-Sectional Study of “Sales”</a:t>
            </a:r>
          </a:p>
        </p:txBody>
      </p:sp>
      <p:grpSp>
        <p:nvGrpSpPr>
          <p:cNvPr id="551" name="Group"/>
          <p:cNvGrpSpPr/>
          <p:nvPr/>
        </p:nvGrpSpPr>
        <p:grpSpPr>
          <a:xfrm>
            <a:off x="7405839" y="-30"/>
            <a:ext cx="1407212" cy="1179842"/>
            <a:chOff x="0" y="0"/>
            <a:chExt cx="1407211" cy="1179840"/>
          </a:xfrm>
        </p:grpSpPr>
        <p:sp>
          <p:nvSpPr>
            <p:cNvPr id="549" name="Rectangle"/>
            <p:cNvSpPr/>
            <p:nvPr/>
          </p:nvSpPr>
          <p:spPr>
            <a:xfrm>
              <a:off x="0" y="0"/>
              <a:ext cx="1407212" cy="1179841"/>
            </a:xfrm>
            <a:prstGeom prst="rect">
              <a:avLst/>
            </a:prstGeom>
            <a:solidFill>
              <a:srgbClr val="FFFFFF"/>
            </a:soli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p>
          </p:txBody>
        </p:sp>
        <p:pic>
          <p:nvPicPr>
            <p:cNvPr id="550" name="glasses.png" descr="glasses.png"/>
            <p:cNvPicPr>
              <a:picLocks noChangeAspect="1"/>
            </p:cNvPicPr>
            <p:nvPr/>
          </p:nvPicPr>
          <p:blipFill>
            <a:blip r:embed="rId3">
              <a:extLst/>
            </a:blip>
            <a:srcRect l="12650" t="16980" r="12505" b="20801"/>
            <a:stretch>
              <a:fillRect/>
            </a:stretch>
          </p:blipFill>
          <p:spPr>
            <a:xfrm>
              <a:off x="88800" y="584560"/>
              <a:ext cx="1229611" cy="425907"/>
            </a:xfrm>
            <a:custGeom>
              <a:avLst/>
              <a:gdLst/>
              <a:ahLst/>
              <a:cxnLst>
                <a:cxn ang="0">
                  <a:pos x="wd2" y="hd2"/>
                </a:cxn>
                <a:cxn ang="5400000">
                  <a:pos x="wd2" y="hd2"/>
                </a:cxn>
                <a:cxn ang="10800000">
                  <a:pos x="wd2" y="hd2"/>
                </a:cxn>
                <a:cxn ang="16200000">
                  <a:pos x="wd2" y="hd2"/>
                </a:cxn>
              </a:cxnLst>
              <a:rect l="0" t="0" r="r" b="b"/>
              <a:pathLst>
                <a:path w="21534" h="20874" fill="norm" stroke="1" extrusionOk="0">
                  <a:moveTo>
                    <a:pt x="16537" y="0"/>
                  </a:moveTo>
                  <a:cubicBezTo>
                    <a:pt x="15136" y="-16"/>
                    <a:pt x="14395" y="428"/>
                    <a:pt x="13235" y="1965"/>
                  </a:cubicBezTo>
                  <a:cubicBezTo>
                    <a:pt x="12391" y="3084"/>
                    <a:pt x="12043" y="3316"/>
                    <a:pt x="11942" y="2859"/>
                  </a:cubicBezTo>
                  <a:cubicBezTo>
                    <a:pt x="11875" y="2552"/>
                    <a:pt x="9779" y="2552"/>
                    <a:pt x="9711" y="2859"/>
                  </a:cubicBezTo>
                  <a:cubicBezTo>
                    <a:pt x="9606" y="3335"/>
                    <a:pt x="9110" y="3072"/>
                    <a:pt x="8488" y="2198"/>
                  </a:cubicBezTo>
                  <a:cubicBezTo>
                    <a:pt x="7337" y="580"/>
                    <a:pt x="6697" y="205"/>
                    <a:pt x="5082" y="214"/>
                  </a:cubicBezTo>
                  <a:cubicBezTo>
                    <a:pt x="4139" y="220"/>
                    <a:pt x="3469" y="363"/>
                    <a:pt x="2587" y="798"/>
                  </a:cubicBezTo>
                  <a:cubicBezTo>
                    <a:pt x="2581" y="825"/>
                    <a:pt x="2577" y="857"/>
                    <a:pt x="2566" y="875"/>
                  </a:cubicBezTo>
                  <a:cubicBezTo>
                    <a:pt x="2533" y="933"/>
                    <a:pt x="2499" y="918"/>
                    <a:pt x="2469" y="856"/>
                  </a:cubicBezTo>
                  <a:cubicBezTo>
                    <a:pt x="2029" y="1081"/>
                    <a:pt x="1545" y="1369"/>
                    <a:pt x="919" y="1770"/>
                  </a:cubicBezTo>
                  <a:cubicBezTo>
                    <a:pt x="264" y="2190"/>
                    <a:pt x="135" y="2335"/>
                    <a:pt x="71" y="2801"/>
                  </a:cubicBezTo>
                  <a:cubicBezTo>
                    <a:pt x="-66" y="3812"/>
                    <a:pt x="-10" y="4425"/>
                    <a:pt x="287" y="5213"/>
                  </a:cubicBezTo>
                  <a:cubicBezTo>
                    <a:pt x="517" y="5825"/>
                    <a:pt x="599" y="6313"/>
                    <a:pt x="704" y="7606"/>
                  </a:cubicBezTo>
                  <a:cubicBezTo>
                    <a:pt x="954" y="10693"/>
                    <a:pt x="1318" y="13635"/>
                    <a:pt x="1614" y="15017"/>
                  </a:cubicBezTo>
                  <a:cubicBezTo>
                    <a:pt x="2272" y="18082"/>
                    <a:pt x="3214" y="19984"/>
                    <a:pt x="4422" y="20677"/>
                  </a:cubicBezTo>
                  <a:cubicBezTo>
                    <a:pt x="6003" y="21584"/>
                    <a:pt x="7788" y="19288"/>
                    <a:pt x="8641" y="15250"/>
                  </a:cubicBezTo>
                  <a:cubicBezTo>
                    <a:pt x="8928" y="13892"/>
                    <a:pt x="9348" y="10607"/>
                    <a:pt x="9517" y="8403"/>
                  </a:cubicBezTo>
                  <a:cubicBezTo>
                    <a:pt x="9586" y="7504"/>
                    <a:pt x="9578" y="7187"/>
                    <a:pt x="9475" y="6750"/>
                  </a:cubicBezTo>
                  <a:cubicBezTo>
                    <a:pt x="9319" y="6083"/>
                    <a:pt x="9445" y="5232"/>
                    <a:pt x="9760" y="4785"/>
                  </a:cubicBezTo>
                  <a:cubicBezTo>
                    <a:pt x="10082" y="4330"/>
                    <a:pt x="11390" y="4390"/>
                    <a:pt x="11734" y="4882"/>
                  </a:cubicBezTo>
                  <a:cubicBezTo>
                    <a:pt x="12144" y="5469"/>
                    <a:pt x="12224" y="5953"/>
                    <a:pt x="12054" y="6789"/>
                  </a:cubicBezTo>
                  <a:cubicBezTo>
                    <a:pt x="11920" y="7441"/>
                    <a:pt x="11926" y="7573"/>
                    <a:pt x="12116" y="9512"/>
                  </a:cubicBezTo>
                  <a:cubicBezTo>
                    <a:pt x="12537" y="13799"/>
                    <a:pt x="12928" y="15886"/>
                    <a:pt x="13687" y="17895"/>
                  </a:cubicBezTo>
                  <a:cubicBezTo>
                    <a:pt x="14597" y="20305"/>
                    <a:pt x="15892" y="21341"/>
                    <a:pt x="17107" y="20638"/>
                  </a:cubicBezTo>
                  <a:cubicBezTo>
                    <a:pt x="17949" y="20150"/>
                    <a:pt x="18572" y="19265"/>
                    <a:pt x="19129" y="17779"/>
                  </a:cubicBezTo>
                  <a:cubicBezTo>
                    <a:pt x="19951" y="15586"/>
                    <a:pt x="20308" y="13567"/>
                    <a:pt x="20756" y="8656"/>
                  </a:cubicBezTo>
                  <a:cubicBezTo>
                    <a:pt x="20953" y="6488"/>
                    <a:pt x="21048" y="5874"/>
                    <a:pt x="21263" y="5252"/>
                  </a:cubicBezTo>
                  <a:cubicBezTo>
                    <a:pt x="21490" y="4597"/>
                    <a:pt x="21531" y="4308"/>
                    <a:pt x="21534" y="3268"/>
                  </a:cubicBezTo>
                  <a:lnTo>
                    <a:pt x="21534" y="2062"/>
                  </a:lnTo>
                  <a:lnTo>
                    <a:pt x="21124" y="1770"/>
                  </a:lnTo>
                  <a:cubicBezTo>
                    <a:pt x="20897" y="1611"/>
                    <a:pt x="20019" y="1142"/>
                    <a:pt x="19178" y="739"/>
                  </a:cubicBezTo>
                  <a:cubicBezTo>
                    <a:pt x="18000" y="176"/>
                    <a:pt x="17396" y="10"/>
                    <a:pt x="16537" y="0"/>
                  </a:cubicBezTo>
                  <a:close/>
                  <a:moveTo>
                    <a:pt x="16335" y="603"/>
                  </a:moveTo>
                  <a:cubicBezTo>
                    <a:pt x="17077" y="555"/>
                    <a:pt x="17827" y="759"/>
                    <a:pt x="18385" y="1245"/>
                  </a:cubicBezTo>
                  <a:cubicBezTo>
                    <a:pt x="18810" y="1614"/>
                    <a:pt x="19051" y="2015"/>
                    <a:pt x="19352" y="2801"/>
                  </a:cubicBezTo>
                  <a:cubicBezTo>
                    <a:pt x="19573" y="3381"/>
                    <a:pt x="19755" y="3947"/>
                    <a:pt x="19755" y="4065"/>
                  </a:cubicBezTo>
                  <a:cubicBezTo>
                    <a:pt x="19755" y="4184"/>
                    <a:pt x="19286" y="5710"/>
                    <a:pt x="18712" y="7450"/>
                  </a:cubicBezTo>
                  <a:cubicBezTo>
                    <a:pt x="17624" y="10751"/>
                    <a:pt x="17524" y="11181"/>
                    <a:pt x="17524" y="12488"/>
                  </a:cubicBezTo>
                  <a:cubicBezTo>
                    <a:pt x="17524" y="14042"/>
                    <a:pt x="17783" y="13499"/>
                    <a:pt x="18782" y="9881"/>
                  </a:cubicBezTo>
                  <a:cubicBezTo>
                    <a:pt x="20126" y="5012"/>
                    <a:pt x="19969" y="5487"/>
                    <a:pt x="20067" y="6011"/>
                  </a:cubicBezTo>
                  <a:cubicBezTo>
                    <a:pt x="20237" y="6913"/>
                    <a:pt x="20267" y="8749"/>
                    <a:pt x="20137" y="10504"/>
                  </a:cubicBezTo>
                  <a:cubicBezTo>
                    <a:pt x="19860" y="14241"/>
                    <a:pt x="19010" y="17420"/>
                    <a:pt x="17878" y="18985"/>
                  </a:cubicBezTo>
                  <a:cubicBezTo>
                    <a:pt x="17333" y="19739"/>
                    <a:pt x="17176" y="19858"/>
                    <a:pt x="16544" y="19918"/>
                  </a:cubicBezTo>
                  <a:cubicBezTo>
                    <a:pt x="15389" y="20028"/>
                    <a:pt x="14657" y="19271"/>
                    <a:pt x="13826" y="17117"/>
                  </a:cubicBezTo>
                  <a:cubicBezTo>
                    <a:pt x="13244" y="15609"/>
                    <a:pt x="12937" y="14074"/>
                    <a:pt x="12860" y="12352"/>
                  </a:cubicBezTo>
                  <a:cubicBezTo>
                    <a:pt x="12829" y="11652"/>
                    <a:pt x="12741" y="10449"/>
                    <a:pt x="12672" y="9687"/>
                  </a:cubicBezTo>
                  <a:cubicBezTo>
                    <a:pt x="12531" y="8112"/>
                    <a:pt x="12570" y="7030"/>
                    <a:pt x="12825" y="5369"/>
                  </a:cubicBezTo>
                  <a:cubicBezTo>
                    <a:pt x="13049" y="3910"/>
                    <a:pt x="13747" y="2124"/>
                    <a:pt x="14326" y="1517"/>
                  </a:cubicBezTo>
                  <a:cubicBezTo>
                    <a:pt x="14857" y="962"/>
                    <a:pt x="15593" y="651"/>
                    <a:pt x="16335" y="603"/>
                  </a:cubicBezTo>
                  <a:close/>
                  <a:moveTo>
                    <a:pt x="5374" y="700"/>
                  </a:moveTo>
                  <a:cubicBezTo>
                    <a:pt x="5979" y="761"/>
                    <a:pt x="6582" y="1018"/>
                    <a:pt x="7098" y="1498"/>
                  </a:cubicBezTo>
                  <a:cubicBezTo>
                    <a:pt x="7548" y="1917"/>
                    <a:pt x="7737" y="2276"/>
                    <a:pt x="8155" y="3443"/>
                  </a:cubicBezTo>
                  <a:cubicBezTo>
                    <a:pt x="8674" y="4895"/>
                    <a:pt x="8903" y="6232"/>
                    <a:pt x="8940" y="8072"/>
                  </a:cubicBezTo>
                  <a:cubicBezTo>
                    <a:pt x="8962" y="9189"/>
                    <a:pt x="8589" y="13785"/>
                    <a:pt x="8412" y="14608"/>
                  </a:cubicBezTo>
                  <a:cubicBezTo>
                    <a:pt x="7891" y="17017"/>
                    <a:pt x="7220" y="18576"/>
                    <a:pt x="6347" y="19393"/>
                  </a:cubicBezTo>
                  <a:cubicBezTo>
                    <a:pt x="5293" y="20382"/>
                    <a:pt x="4189" y="20079"/>
                    <a:pt x="3345" y="18557"/>
                  </a:cubicBezTo>
                  <a:cubicBezTo>
                    <a:pt x="2901" y="17756"/>
                    <a:pt x="2221" y="15717"/>
                    <a:pt x="1955" y="14414"/>
                  </a:cubicBezTo>
                  <a:cubicBezTo>
                    <a:pt x="1569" y="12524"/>
                    <a:pt x="1399" y="10797"/>
                    <a:pt x="1392" y="8578"/>
                  </a:cubicBezTo>
                  <a:cubicBezTo>
                    <a:pt x="1383" y="5852"/>
                    <a:pt x="1463" y="5637"/>
                    <a:pt x="1962" y="7139"/>
                  </a:cubicBezTo>
                  <a:cubicBezTo>
                    <a:pt x="3454" y="11630"/>
                    <a:pt x="3632" y="12118"/>
                    <a:pt x="3804" y="12118"/>
                  </a:cubicBezTo>
                  <a:cubicBezTo>
                    <a:pt x="3969" y="12118"/>
                    <a:pt x="3986" y="12038"/>
                    <a:pt x="3936" y="11165"/>
                  </a:cubicBezTo>
                  <a:cubicBezTo>
                    <a:pt x="3855" y="9755"/>
                    <a:pt x="3762" y="9410"/>
                    <a:pt x="2768" y="6789"/>
                  </a:cubicBezTo>
                  <a:cubicBezTo>
                    <a:pt x="2268" y="5470"/>
                    <a:pt x="1846" y="4296"/>
                    <a:pt x="1830" y="4182"/>
                  </a:cubicBezTo>
                  <a:cubicBezTo>
                    <a:pt x="1780" y="3840"/>
                    <a:pt x="2252" y="2630"/>
                    <a:pt x="2650" y="2062"/>
                  </a:cubicBezTo>
                  <a:cubicBezTo>
                    <a:pt x="3345" y="1069"/>
                    <a:pt x="4366" y="599"/>
                    <a:pt x="5374" y="700"/>
                  </a:cubicBezTo>
                  <a:close/>
                </a:path>
              </a:pathLst>
            </a:custGeom>
            <a:ln w="12700" cap="flat">
              <a:noFill/>
              <a:miter lim="400000"/>
            </a:ln>
            <a:effectLst/>
          </p:spPr>
        </p:pic>
      </p:grpSp>
      <p:sp>
        <p:nvSpPr>
          <p:cNvPr id="552" name="by Scott Burton"/>
          <p:cNvSpPr txBox="1"/>
          <p:nvPr/>
        </p:nvSpPr>
        <p:spPr>
          <a:xfrm>
            <a:off x="6319377" y="3485711"/>
            <a:ext cx="1338607"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latin typeface="Avenir Book"/>
                <a:ea typeface="Avenir Book"/>
                <a:cs typeface="Avenir Book"/>
                <a:sym typeface="Avenir Book"/>
              </a:defRPr>
            </a:lvl1pPr>
          </a:lstStyle>
          <a:p>
            <a:pPr/>
            <a:r>
              <a:t>by Scott Burton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1" name="Shape 322"/>
          <p:cNvSpPr txBox="1"/>
          <p:nvPr/>
        </p:nvSpPr>
        <p:spPr>
          <a:xfrm>
            <a:off x="311699" y="528275"/>
            <a:ext cx="8520602" cy="601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spAutoFit/>
          </a:bodyPr>
          <a:lstStyle>
            <a:lvl1pPr>
              <a:defRPr sz="2400">
                <a:solidFill>
                  <a:srgbClr val="295269"/>
                </a:solidFill>
                <a:latin typeface="Avenir Heavy"/>
                <a:ea typeface="Avenir Heavy"/>
                <a:cs typeface="Avenir Heavy"/>
                <a:sym typeface="Avenir Heavy"/>
              </a:defRPr>
            </a:lvl1pPr>
          </a:lstStyle>
          <a:p>
            <a:pPr/>
            <a:r>
              <a:t>Purchase Conversion Rate Across the A/B Study</a:t>
            </a:r>
          </a:p>
        </p:txBody>
      </p:sp>
      <p:grpSp>
        <p:nvGrpSpPr>
          <p:cNvPr id="634" name="Shape 323"/>
          <p:cNvGrpSpPr/>
          <p:nvPr/>
        </p:nvGrpSpPr>
        <p:grpSpPr>
          <a:xfrm>
            <a:off x="5179100" y="1201325"/>
            <a:ext cx="3870901" cy="3746401"/>
            <a:chOff x="0" y="0"/>
            <a:chExt cx="3870900" cy="3746400"/>
          </a:xfrm>
        </p:grpSpPr>
        <p:sp>
          <p:nvSpPr>
            <p:cNvPr id="632" name="Rectangle"/>
            <p:cNvSpPr/>
            <p:nvPr/>
          </p:nvSpPr>
          <p:spPr>
            <a:xfrm>
              <a:off x="-1" y="-1"/>
              <a:ext cx="3870902" cy="3746402"/>
            </a:xfrm>
            <a:prstGeom prst="rect">
              <a:avLst/>
            </a:prstGeom>
            <a:solidFill>
              <a:srgbClr val="D9D9D9"/>
            </a:solidFill>
            <a:ln w="12700" cap="flat">
              <a:noFill/>
              <a:miter lim="400000"/>
            </a:ln>
            <a:effectLst/>
          </p:spPr>
          <p:txBody>
            <a:bodyPr wrap="square" lIns="45719" tIns="45719" rIns="45719" bIns="45719" numCol="1" anchor="t">
              <a:noAutofit/>
            </a:bodyPr>
            <a:lstStyle/>
            <a:p>
              <a:pPr>
                <a:defRPr sz="900">
                  <a:latin typeface="Courier New"/>
                  <a:ea typeface="Courier New"/>
                  <a:cs typeface="Courier New"/>
                  <a:sym typeface="Courier New"/>
                </a:defRPr>
              </a:pPr>
            </a:p>
          </p:txBody>
        </p:sp>
        <p:sp>
          <p:nvSpPr>
            <p:cNvPr id="633" name="-- Look at conversion rates across A/B study e.g. 3 vs 5 pairs of glasses sent to potential customers…"/>
            <p:cNvSpPr txBox="1"/>
            <p:nvPr/>
          </p:nvSpPr>
          <p:spPr>
            <a:xfrm>
              <a:off x="-1" y="-1"/>
              <a:ext cx="3870902" cy="1579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p>
              <a:pPr>
                <a:defRPr sz="900">
                  <a:latin typeface="Courier New"/>
                  <a:ea typeface="Courier New"/>
                  <a:cs typeface="Courier New"/>
                  <a:sym typeface="Courier New"/>
                </a:defRPr>
              </a:pPr>
              <a:r>
                <a:t>-- Look at conversion rates across A/B study e.g. 3 vs 5 pairs of glasses sent to potential customers</a:t>
              </a:r>
            </a:p>
            <a:p>
              <a:pPr>
                <a:defRPr sz="900">
                  <a:latin typeface="Courier New"/>
                  <a:ea typeface="Courier New"/>
                  <a:cs typeface="Courier New"/>
                  <a:sym typeface="Courier New"/>
                </a:defRPr>
              </a:pPr>
            </a:p>
            <a:p>
              <a:pPr>
                <a:defRPr sz="900">
                  <a:latin typeface="Courier New"/>
                  <a:ea typeface="Courier New"/>
                  <a:cs typeface="Courier New"/>
                  <a:sym typeface="Courier New"/>
                </a:defRPr>
              </a:pPr>
              <a:r>
                <a:t>SELECT number_of_pairs, </a:t>
              </a:r>
            </a:p>
            <a:p>
              <a:pPr>
                <a:defRPr sz="900">
                  <a:latin typeface="Courier New"/>
                  <a:ea typeface="Courier New"/>
                  <a:cs typeface="Courier New"/>
                  <a:sym typeface="Courier New"/>
                </a:defRPr>
              </a:pPr>
              <a:r>
                <a:t>       100.0 * SUM(is_purchase) / SUM(is_home_try_on) AS 'percent_purchase' </a:t>
              </a:r>
            </a:p>
            <a:p>
              <a:pPr>
                <a:defRPr sz="900">
                  <a:latin typeface="Courier New"/>
                  <a:ea typeface="Courier New"/>
                  <a:cs typeface="Courier New"/>
                  <a:sym typeface="Courier New"/>
                </a:defRPr>
              </a:pPr>
              <a:r>
                <a:t>FROM funnel</a:t>
              </a:r>
            </a:p>
            <a:p>
              <a:pPr>
                <a:defRPr sz="900">
                  <a:latin typeface="Courier New"/>
                  <a:ea typeface="Courier New"/>
                  <a:cs typeface="Courier New"/>
                  <a:sym typeface="Courier New"/>
                </a:defRPr>
              </a:pPr>
              <a:r>
                <a:t>GROUP BY number_of_pairs</a:t>
              </a:r>
            </a:p>
            <a:p>
              <a:pPr>
                <a:defRPr sz="900">
                  <a:latin typeface="Courier New"/>
                  <a:ea typeface="Courier New"/>
                  <a:cs typeface="Courier New"/>
                  <a:sym typeface="Courier New"/>
                </a:defRPr>
              </a:pPr>
              <a:r>
                <a:t>HAVING number_of_pairs IS NOT NULL;</a:t>
              </a:r>
            </a:p>
            <a:p>
              <a:pPr>
                <a:defRPr sz="900">
                  <a:latin typeface="Courier New"/>
                  <a:ea typeface="Courier New"/>
                  <a:cs typeface="Courier New"/>
                  <a:sym typeface="Courier New"/>
                </a:defRPr>
              </a:pPr>
            </a:p>
          </p:txBody>
        </p:sp>
      </p:grpSp>
      <p:grpSp>
        <p:nvGrpSpPr>
          <p:cNvPr id="637" name="Shape 324"/>
          <p:cNvGrpSpPr/>
          <p:nvPr/>
        </p:nvGrpSpPr>
        <p:grpSpPr>
          <a:xfrm>
            <a:off x="177974" y="1201325"/>
            <a:ext cx="4920902" cy="2599086"/>
            <a:chOff x="0" y="0"/>
            <a:chExt cx="4920900" cy="2599085"/>
          </a:xfrm>
        </p:grpSpPr>
        <p:sp>
          <p:nvSpPr>
            <p:cNvPr id="635" name="Rectangle"/>
            <p:cNvSpPr/>
            <p:nvPr/>
          </p:nvSpPr>
          <p:spPr>
            <a:xfrm>
              <a:off x="-1" y="0"/>
              <a:ext cx="4920902" cy="2107783"/>
            </a:xfrm>
            <a:prstGeom prst="rect">
              <a:avLst/>
            </a:prstGeom>
            <a:noFill/>
            <a:ln w="9525" cap="flat">
              <a:solidFill>
                <a:srgbClr val="B7B7B7"/>
              </a:solidFill>
              <a:prstDash val="solid"/>
              <a:round/>
            </a:ln>
            <a:effectLst/>
          </p:spPr>
          <p:txBody>
            <a:bodyPr wrap="square" lIns="45719" tIns="45719" rIns="45719" bIns="45719" numCol="1" anchor="t">
              <a:noAutofit/>
            </a:bodyPr>
            <a:lstStyle/>
            <a:p>
              <a:pPr>
                <a:lnSpc>
                  <a:spcPct val="115000"/>
                </a:lnSpc>
                <a:defRPr sz="1200">
                  <a:latin typeface="Roboto"/>
                  <a:ea typeface="Roboto"/>
                  <a:cs typeface="Roboto"/>
                  <a:sym typeface="Roboto"/>
                </a:defRPr>
              </a:pPr>
            </a:p>
          </p:txBody>
        </p:sp>
        <p:sp>
          <p:nvSpPr>
            <p:cNvPr id="636" name="Our analysis shows that the purchase conversion rate when the customer was sent 5 pairs of glasses instead of 3 was more than 25% higher.…"/>
            <p:cNvSpPr txBox="1"/>
            <p:nvPr/>
          </p:nvSpPr>
          <p:spPr>
            <a:xfrm>
              <a:off x="4762" y="5476"/>
              <a:ext cx="4911376" cy="2593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noAutofit/>
            </a:bodyPr>
            <a:lstStyle/>
            <a:p>
              <a:pPr>
                <a:lnSpc>
                  <a:spcPct val="115000"/>
                </a:lnSpc>
                <a:defRPr sz="1200">
                  <a:solidFill>
                    <a:srgbClr val="295269"/>
                  </a:solidFill>
                  <a:latin typeface="Avenir Book"/>
                  <a:ea typeface="Avenir Book"/>
                  <a:cs typeface="Avenir Book"/>
                  <a:sym typeface="Avenir Book"/>
                </a:defRPr>
              </a:pPr>
              <a:r>
                <a:t>Our analysis shows that the purchase conversion rate when the customer was sent </a:t>
              </a:r>
              <a:r>
                <a:rPr>
                  <a:solidFill>
                    <a:srgbClr val="4181A7"/>
                  </a:solidFill>
                </a:rPr>
                <a:t>5 pairs</a:t>
              </a:r>
              <a:r>
                <a:t> of glasses instead of 3 was </a:t>
              </a:r>
              <a:r>
                <a:rPr>
                  <a:solidFill>
                    <a:srgbClr val="4181A7"/>
                  </a:solidFill>
                </a:rPr>
                <a:t>more than 25% higher.</a:t>
              </a:r>
              <a:endParaRPr>
                <a:solidFill>
                  <a:srgbClr val="4181A7"/>
                </a:solidFill>
              </a:endParaRPr>
            </a:p>
            <a:p>
              <a:pPr>
                <a:lnSpc>
                  <a:spcPct val="115000"/>
                </a:lnSpc>
                <a:defRPr sz="1200">
                  <a:solidFill>
                    <a:srgbClr val="295269"/>
                  </a:solidFill>
                  <a:latin typeface="Avenir Book"/>
                  <a:ea typeface="Avenir Book"/>
                  <a:cs typeface="Avenir Book"/>
                  <a:sym typeface="Avenir Book"/>
                </a:defRPr>
              </a:pPr>
            </a:p>
            <a:p>
              <a:pPr marL="266700" indent="-190500">
                <a:lnSpc>
                  <a:spcPct val="115000"/>
                </a:lnSpc>
                <a:buClr>
                  <a:srgbClr val="295269"/>
                </a:buClr>
                <a:buSzPts val="1200"/>
                <a:buAutoNum type="arabicPeriod" startAt="1"/>
                <a:defRPr sz="1200">
                  <a:solidFill>
                    <a:srgbClr val="295269"/>
                  </a:solidFill>
                  <a:latin typeface="Avenir Book"/>
                  <a:ea typeface="Avenir Book"/>
                  <a:cs typeface="Avenir Book"/>
                  <a:sym typeface="Avenir Book"/>
                </a:defRPr>
              </a:pPr>
              <a:r>
                <a:t>Option A: Send the customer </a:t>
              </a:r>
              <a:r>
                <a:rPr>
                  <a:solidFill>
                    <a:srgbClr val="4181A7"/>
                  </a:solidFill>
                </a:rPr>
                <a:t>2 more frames</a:t>
              </a:r>
              <a:r>
                <a:t> that align with their preferences determined in their style quiz results</a:t>
              </a:r>
            </a:p>
            <a:p>
              <a:pPr marL="266700" indent="-190500">
                <a:lnSpc>
                  <a:spcPct val="115000"/>
                </a:lnSpc>
                <a:buClr>
                  <a:srgbClr val="295269"/>
                </a:buClr>
                <a:buSzPts val="1200"/>
                <a:buAutoNum type="arabicPeriod" startAt="1"/>
                <a:defRPr sz="1200">
                  <a:solidFill>
                    <a:srgbClr val="295269"/>
                  </a:solidFill>
                  <a:latin typeface="Avenir Book"/>
                  <a:ea typeface="Avenir Book"/>
                  <a:cs typeface="Avenir Book"/>
                  <a:sym typeface="Avenir Book"/>
                </a:defRPr>
              </a:pPr>
              <a:r>
                <a:t>Option B: Send the customer our </a:t>
              </a:r>
              <a:r>
                <a:rPr>
                  <a:solidFill>
                    <a:srgbClr val="4181A7"/>
                  </a:solidFill>
                </a:rPr>
                <a:t>two most popular frames</a:t>
              </a:r>
              <a:r>
                <a:t> in addition to their </a:t>
              </a:r>
              <a:r>
                <a:rPr>
                  <a:solidFill>
                    <a:srgbClr val="4181A7"/>
                  </a:solidFill>
                </a:rPr>
                <a:t>3 tailored frames</a:t>
              </a:r>
            </a:p>
          </p:txBody>
        </p:sp>
      </p:grpSp>
      <p:graphicFrame>
        <p:nvGraphicFramePr>
          <p:cNvPr id="638" name="Shape 325"/>
          <p:cNvGraphicFramePr/>
          <p:nvPr/>
        </p:nvGraphicFramePr>
        <p:xfrm>
          <a:off x="974400" y="3441809"/>
          <a:ext cx="4920901" cy="17587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459350"/>
                <a:gridCol w="1868700"/>
              </a:tblGrid>
              <a:tr h="416800">
                <a:tc>
                  <a:txBody>
                    <a:bodyPr/>
                    <a:lstStyle/>
                    <a:p>
                      <a:pPr algn="l">
                        <a:defRPr sz="1800"/>
                      </a:pPr>
                      <a:r>
                        <a:rPr sz="1000">
                          <a:solidFill>
                            <a:srgbClr val="FFFFFF"/>
                          </a:solidFill>
                          <a:latin typeface="Avenir Heavy"/>
                          <a:ea typeface="Avenir Heavy"/>
                          <a:cs typeface="Avenir Heavy"/>
                          <a:sym typeface="Avenir Heavy"/>
                        </a:rPr>
                        <a:t>Number of Pairs</a:t>
                      </a:r>
                    </a:p>
                  </a:txBody>
                  <a:tcPr marL="91425" marR="91425" marT="91425" marB="91425" anchor="t" anchorCtr="0" horzOverflow="overflow">
                    <a:solidFill>
                      <a:srgbClr val="204056">
                        <a:alpha val="82490"/>
                      </a:srgbClr>
                    </a:solidFill>
                  </a:tcPr>
                </a:tc>
                <a:tc>
                  <a:txBody>
                    <a:bodyPr/>
                    <a:lstStyle/>
                    <a:p>
                      <a:pPr algn="l">
                        <a:defRPr sz="1800"/>
                      </a:pPr>
                      <a:r>
                        <a:rPr sz="1000">
                          <a:solidFill>
                            <a:srgbClr val="FFFFFF"/>
                          </a:solidFill>
                          <a:latin typeface="Avenir Heavy"/>
                          <a:ea typeface="Avenir Heavy"/>
                          <a:cs typeface="Avenir Heavy"/>
                          <a:sym typeface="Avenir Heavy"/>
                        </a:rPr>
                        <a:t>Percentage of Customers Purchasing After Try-On</a:t>
                      </a:r>
                    </a:p>
                  </a:txBody>
                  <a:tcPr marL="91425" marR="91425" marT="91425" marB="91425" anchor="t" anchorCtr="0" horzOverflow="overflow">
                    <a:solidFill>
                      <a:srgbClr val="204056">
                        <a:alpha val="82490"/>
                      </a:srgbClr>
                    </a:solidFill>
                  </a:tcPr>
                </a:tc>
              </a:tr>
              <a:tr h="335475">
                <a:tc>
                  <a:txBody>
                    <a:bodyPr/>
                    <a:lstStyle/>
                    <a:p>
                      <a:pPr algn="l">
                        <a:defRPr sz="1800"/>
                      </a:pPr>
                      <a:r>
                        <a:rPr sz="800">
                          <a:solidFill>
                            <a:srgbClr val="295269"/>
                          </a:solidFill>
                          <a:latin typeface="Avenir Book"/>
                          <a:ea typeface="Avenir Book"/>
                          <a:cs typeface="Avenir Book"/>
                          <a:sym typeface="Avenir Book"/>
                        </a:rPr>
                        <a:t>3</a:t>
                      </a:r>
                    </a:p>
                  </a:txBody>
                  <a:tcPr marL="91425" marR="91425" marT="91425" marB="91425" anchor="t" anchorCtr="0" horzOverflow="overflow"/>
                </a:tc>
                <a:tc>
                  <a:txBody>
                    <a:bodyPr/>
                    <a:lstStyle/>
                    <a:p>
                      <a:pPr algn="l">
                        <a:defRPr sz="1800"/>
                      </a:pPr>
                      <a:r>
                        <a:rPr sz="800">
                          <a:solidFill>
                            <a:srgbClr val="295269"/>
                          </a:solidFill>
                          <a:latin typeface="Avenir Book"/>
                          <a:ea typeface="Avenir Book"/>
                          <a:cs typeface="Avenir Book"/>
                          <a:sym typeface="Avenir Book"/>
                        </a:rPr>
                        <a:t>53.03%</a:t>
                      </a:r>
                    </a:p>
                  </a:txBody>
                  <a:tcPr marL="91425" marR="91425" marT="91425" marB="91425" anchor="t" anchorCtr="0" horzOverflow="overflow"/>
                </a:tc>
              </a:tr>
              <a:tr h="335475">
                <a:tc>
                  <a:txBody>
                    <a:bodyPr/>
                    <a:lstStyle/>
                    <a:p>
                      <a:pPr algn="l">
                        <a:defRPr sz="1800"/>
                      </a:pPr>
                      <a:r>
                        <a:rPr sz="800">
                          <a:solidFill>
                            <a:srgbClr val="4181A7"/>
                          </a:solidFill>
                          <a:latin typeface="Avenir Book"/>
                          <a:ea typeface="Avenir Book"/>
                          <a:cs typeface="Avenir Book"/>
                          <a:sym typeface="Avenir Book"/>
                        </a:rPr>
                        <a:t>5</a:t>
                      </a:r>
                    </a:p>
                  </a:txBody>
                  <a:tcPr marL="91425" marR="91425" marT="91425" marB="91425" anchor="t" anchorCtr="0" horzOverflow="overflow"/>
                </a:tc>
                <a:tc>
                  <a:txBody>
                    <a:bodyPr/>
                    <a:lstStyle/>
                    <a:p>
                      <a:pPr algn="l">
                        <a:defRPr sz="1800"/>
                      </a:pPr>
                      <a:r>
                        <a:rPr sz="800">
                          <a:solidFill>
                            <a:srgbClr val="4181A7"/>
                          </a:solidFill>
                          <a:latin typeface="Avenir Book"/>
                          <a:ea typeface="Avenir Book"/>
                          <a:cs typeface="Avenir Book"/>
                          <a:sym typeface="Avenir Book"/>
                        </a:rPr>
                        <a:t>79.25%</a:t>
                      </a:r>
                    </a:p>
                  </a:txBody>
                  <a:tcPr marL="91425" marR="91425" marT="91425" marB="91425" anchor="t" anchorCtr="0" horzOverflow="overflow"/>
                </a:tc>
              </a:tr>
              <a:tr h="335475">
                <a:tc>
                  <a:txBody>
                    <a:bodyPr/>
                    <a:lstStyle/>
                    <a:p>
                      <a:pPr algn="l">
                        <a:defRPr sz="1800"/>
                      </a:pPr>
                      <a:r>
                        <a:rPr sz="800">
                          <a:solidFill>
                            <a:srgbClr val="295269"/>
                          </a:solidFill>
                          <a:latin typeface="Avenir Book"/>
                          <a:ea typeface="Avenir Book"/>
                          <a:cs typeface="Avenir Book"/>
                          <a:sym typeface="Avenir Book"/>
                        </a:rPr>
                        <a:t>0</a:t>
                      </a:r>
                    </a:p>
                  </a:txBody>
                  <a:tcPr marL="91425" marR="91425" marT="91425" marB="91425" anchor="t" anchorCtr="0" horzOverflow="overflow"/>
                </a:tc>
                <a:tc>
                  <a:txBody>
                    <a:bodyPr/>
                    <a:lstStyle/>
                    <a:p>
                      <a:pPr algn="l">
                        <a:defRPr sz="1800"/>
                      </a:pPr>
                      <a:r>
                        <a:rPr sz="800">
                          <a:solidFill>
                            <a:srgbClr val="295269"/>
                          </a:solidFill>
                          <a:latin typeface="Avenir Book"/>
                          <a:ea typeface="Avenir Book"/>
                          <a:cs typeface="Avenir Book"/>
                          <a:sym typeface="Avenir Book"/>
                        </a:rPr>
                        <a:t>0</a:t>
                      </a:r>
                    </a:p>
                  </a:txBody>
                  <a:tcPr marL="91425" marR="91425" marT="91425" marB="91425" anchor="t" anchorCtr="0" horzOverflow="overflow"/>
                </a:tc>
              </a:tr>
            </a:tbl>
          </a:graphicData>
        </a:graphic>
      </p:graphicFrame>
      <p:grpSp>
        <p:nvGrpSpPr>
          <p:cNvPr id="641" name="Group"/>
          <p:cNvGrpSpPr/>
          <p:nvPr/>
        </p:nvGrpSpPr>
        <p:grpSpPr>
          <a:xfrm>
            <a:off x="7405839" y="-30"/>
            <a:ext cx="1407212" cy="1179842"/>
            <a:chOff x="0" y="0"/>
            <a:chExt cx="1407211" cy="1179840"/>
          </a:xfrm>
        </p:grpSpPr>
        <p:sp>
          <p:nvSpPr>
            <p:cNvPr id="639" name="Rectangle"/>
            <p:cNvSpPr/>
            <p:nvPr/>
          </p:nvSpPr>
          <p:spPr>
            <a:xfrm>
              <a:off x="0" y="0"/>
              <a:ext cx="1407212" cy="1179841"/>
            </a:xfrm>
            <a:prstGeom prst="rect">
              <a:avLst/>
            </a:prstGeom>
            <a:solidFill>
              <a:srgbClr val="FFFFFF"/>
            </a:soli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p>
          </p:txBody>
        </p:sp>
        <p:pic>
          <p:nvPicPr>
            <p:cNvPr id="640" name="glasses.png" descr="glasses.png"/>
            <p:cNvPicPr>
              <a:picLocks noChangeAspect="1"/>
            </p:cNvPicPr>
            <p:nvPr/>
          </p:nvPicPr>
          <p:blipFill>
            <a:blip r:embed="rId2">
              <a:extLst/>
            </a:blip>
            <a:srcRect l="12650" t="16980" r="12505" b="20801"/>
            <a:stretch>
              <a:fillRect/>
            </a:stretch>
          </p:blipFill>
          <p:spPr>
            <a:xfrm>
              <a:off x="88800" y="584560"/>
              <a:ext cx="1229611" cy="425907"/>
            </a:xfrm>
            <a:custGeom>
              <a:avLst/>
              <a:gdLst/>
              <a:ahLst/>
              <a:cxnLst>
                <a:cxn ang="0">
                  <a:pos x="wd2" y="hd2"/>
                </a:cxn>
                <a:cxn ang="5400000">
                  <a:pos x="wd2" y="hd2"/>
                </a:cxn>
                <a:cxn ang="10800000">
                  <a:pos x="wd2" y="hd2"/>
                </a:cxn>
                <a:cxn ang="16200000">
                  <a:pos x="wd2" y="hd2"/>
                </a:cxn>
              </a:cxnLst>
              <a:rect l="0" t="0" r="r" b="b"/>
              <a:pathLst>
                <a:path w="21534" h="20874" fill="norm" stroke="1" extrusionOk="0">
                  <a:moveTo>
                    <a:pt x="16537" y="0"/>
                  </a:moveTo>
                  <a:cubicBezTo>
                    <a:pt x="15136" y="-16"/>
                    <a:pt x="14395" y="428"/>
                    <a:pt x="13235" y="1965"/>
                  </a:cubicBezTo>
                  <a:cubicBezTo>
                    <a:pt x="12391" y="3084"/>
                    <a:pt x="12043" y="3316"/>
                    <a:pt x="11942" y="2859"/>
                  </a:cubicBezTo>
                  <a:cubicBezTo>
                    <a:pt x="11875" y="2552"/>
                    <a:pt x="9779" y="2552"/>
                    <a:pt x="9711" y="2859"/>
                  </a:cubicBezTo>
                  <a:cubicBezTo>
                    <a:pt x="9606" y="3335"/>
                    <a:pt x="9110" y="3072"/>
                    <a:pt x="8488" y="2198"/>
                  </a:cubicBezTo>
                  <a:cubicBezTo>
                    <a:pt x="7337" y="580"/>
                    <a:pt x="6697" y="205"/>
                    <a:pt x="5082" y="214"/>
                  </a:cubicBezTo>
                  <a:cubicBezTo>
                    <a:pt x="4139" y="220"/>
                    <a:pt x="3469" y="363"/>
                    <a:pt x="2587" y="798"/>
                  </a:cubicBezTo>
                  <a:cubicBezTo>
                    <a:pt x="2581" y="825"/>
                    <a:pt x="2577" y="857"/>
                    <a:pt x="2566" y="875"/>
                  </a:cubicBezTo>
                  <a:cubicBezTo>
                    <a:pt x="2533" y="933"/>
                    <a:pt x="2499" y="918"/>
                    <a:pt x="2469" y="856"/>
                  </a:cubicBezTo>
                  <a:cubicBezTo>
                    <a:pt x="2029" y="1081"/>
                    <a:pt x="1545" y="1369"/>
                    <a:pt x="919" y="1770"/>
                  </a:cubicBezTo>
                  <a:cubicBezTo>
                    <a:pt x="264" y="2190"/>
                    <a:pt x="135" y="2335"/>
                    <a:pt x="71" y="2801"/>
                  </a:cubicBezTo>
                  <a:cubicBezTo>
                    <a:pt x="-66" y="3812"/>
                    <a:pt x="-10" y="4425"/>
                    <a:pt x="287" y="5213"/>
                  </a:cubicBezTo>
                  <a:cubicBezTo>
                    <a:pt x="517" y="5825"/>
                    <a:pt x="599" y="6313"/>
                    <a:pt x="704" y="7606"/>
                  </a:cubicBezTo>
                  <a:cubicBezTo>
                    <a:pt x="954" y="10693"/>
                    <a:pt x="1318" y="13635"/>
                    <a:pt x="1614" y="15017"/>
                  </a:cubicBezTo>
                  <a:cubicBezTo>
                    <a:pt x="2272" y="18082"/>
                    <a:pt x="3214" y="19984"/>
                    <a:pt x="4422" y="20677"/>
                  </a:cubicBezTo>
                  <a:cubicBezTo>
                    <a:pt x="6003" y="21584"/>
                    <a:pt x="7788" y="19288"/>
                    <a:pt x="8641" y="15250"/>
                  </a:cubicBezTo>
                  <a:cubicBezTo>
                    <a:pt x="8928" y="13892"/>
                    <a:pt x="9348" y="10607"/>
                    <a:pt x="9517" y="8403"/>
                  </a:cubicBezTo>
                  <a:cubicBezTo>
                    <a:pt x="9586" y="7504"/>
                    <a:pt x="9578" y="7187"/>
                    <a:pt x="9475" y="6750"/>
                  </a:cubicBezTo>
                  <a:cubicBezTo>
                    <a:pt x="9319" y="6083"/>
                    <a:pt x="9445" y="5232"/>
                    <a:pt x="9760" y="4785"/>
                  </a:cubicBezTo>
                  <a:cubicBezTo>
                    <a:pt x="10082" y="4330"/>
                    <a:pt x="11390" y="4390"/>
                    <a:pt x="11734" y="4882"/>
                  </a:cubicBezTo>
                  <a:cubicBezTo>
                    <a:pt x="12144" y="5469"/>
                    <a:pt x="12224" y="5953"/>
                    <a:pt x="12054" y="6789"/>
                  </a:cubicBezTo>
                  <a:cubicBezTo>
                    <a:pt x="11920" y="7441"/>
                    <a:pt x="11926" y="7573"/>
                    <a:pt x="12116" y="9512"/>
                  </a:cubicBezTo>
                  <a:cubicBezTo>
                    <a:pt x="12537" y="13799"/>
                    <a:pt x="12928" y="15886"/>
                    <a:pt x="13687" y="17895"/>
                  </a:cubicBezTo>
                  <a:cubicBezTo>
                    <a:pt x="14597" y="20305"/>
                    <a:pt x="15892" y="21341"/>
                    <a:pt x="17107" y="20638"/>
                  </a:cubicBezTo>
                  <a:cubicBezTo>
                    <a:pt x="17949" y="20150"/>
                    <a:pt x="18572" y="19265"/>
                    <a:pt x="19129" y="17779"/>
                  </a:cubicBezTo>
                  <a:cubicBezTo>
                    <a:pt x="19951" y="15586"/>
                    <a:pt x="20308" y="13567"/>
                    <a:pt x="20756" y="8656"/>
                  </a:cubicBezTo>
                  <a:cubicBezTo>
                    <a:pt x="20953" y="6488"/>
                    <a:pt x="21048" y="5874"/>
                    <a:pt x="21263" y="5252"/>
                  </a:cubicBezTo>
                  <a:cubicBezTo>
                    <a:pt x="21490" y="4597"/>
                    <a:pt x="21531" y="4308"/>
                    <a:pt x="21534" y="3268"/>
                  </a:cubicBezTo>
                  <a:lnTo>
                    <a:pt x="21534" y="2062"/>
                  </a:lnTo>
                  <a:lnTo>
                    <a:pt x="21124" y="1770"/>
                  </a:lnTo>
                  <a:cubicBezTo>
                    <a:pt x="20897" y="1611"/>
                    <a:pt x="20019" y="1142"/>
                    <a:pt x="19178" y="739"/>
                  </a:cubicBezTo>
                  <a:cubicBezTo>
                    <a:pt x="18000" y="176"/>
                    <a:pt x="17396" y="10"/>
                    <a:pt x="16537" y="0"/>
                  </a:cubicBezTo>
                  <a:close/>
                  <a:moveTo>
                    <a:pt x="16335" y="603"/>
                  </a:moveTo>
                  <a:cubicBezTo>
                    <a:pt x="17077" y="555"/>
                    <a:pt x="17827" y="759"/>
                    <a:pt x="18385" y="1245"/>
                  </a:cubicBezTo>
                  <a:cubicBezTo>
                    <a:pt x="18810" y="1614"/>
                    <a:pt x="19051" y="2015"/>
                    <a:pt x="19352" y="2801"/>
                  </a:cubicBezTo>
                  <a:cubicBezTo>
                    <a:pt x="19573" y="3381"/>
                    <a:pt x="19755" y="3947"/>
                    <a:pt x="19755" y="4065"/>
                  </a:cubicBezTo>
                  <a:cubicBezTo>
                    <a:pt x="19755" y="4184"/>
                    <a:pt x="19286" y="5710"/>
                    <a:pt x="18712" y="7450"/>
                  </a:cubicBezTo>
                  <a:cubicBezTo>
                    <a:pt x="17624" y="10751"/>
                    <a:pt x="17524" y="11181"/>
                    <a:pt x="17524" y="12488"/>
                  </a:cubicBezTo>
                  <a:cubicBezTo>
                    <a:pt x="17524" y="14042"/>
                    <a:pt x="17783" y="13499"/>
                    <a:pt x="18782" y="9881"/>
                  </a:cubicBezTo>
                  <a:cubicBezTo>
                    <a:pt x="20126" y="5012"/>
                    <a:pt x="19969" y="5487"/>
                    <a:pt x="20067" y="6011"/>
                  </a:cubicBezTo>
                  <a:cubicBezTo>
                    <a:pt x="20237" y="6913"/>
                    <a:pt x="20267" y="8749"/>
                    <a:pt x="20137" y="10504"/>
                  </a:cubicBezTo>
                  <a:cubicBezTo>
                    <a:pt x="19860" y="14241"/>
                    <a:pt x="19010" y="17420"/>
                    <a:pt x="17878" y="18985"/>
                  </a:cubicBezTo>
                  <a:cubicBezTo>
                    <a:pt x="17333" y="19739"/>
                    <a:pt x="17176" y="19858"/>
                    <a:pt x="16544" y="19918"/>
                  </a:cubicBezTo>
                  <a:cubicBezTo>
                    <a:pt x="15389" y="20028"/>
                    <a:pt x="14657" y="19271"/>
                    <a:pt x="13826" y="17117"/>
                  </a:cubicBezTo>
                  <a:cubicBezTo>
                    <a:pt x="13244" y="15609"/>
                    <a:pt x="12937" y="14074"/>
                    <a:pt x="12860" y="12352"/>
                  </a:cubicBezTo>
                  <a:cubicBezTo>
                    <a:pt x="12829" y="11652"/>
                    <a:pt x="12741" y="10449"/>
                    <a:pt x="12672" y="9687"/>
                  </a:cubicBezTo>
                  <a:cubicBezTo>
                    <a:pt x="12531" y="8112"/>
                    <a:pt x="12570" y="7030"/>
                    <a:pt x="12825" y="5369"/>
                  </a:cubicBezTo>
                  <a:cubicBezTo>
                    <a:pt x="13049" y="3910"/>
                    <a:pt x="13747" y="2124"/>
                    <a:pt x="14326" y="1517"/>
                  </a:cubicBezTo>
                  <a:cubicBezTo>
                    <a:pt x="14857" y="962"/>
                    <a:pt x="15593" y="651"/>
                    <a:pt x="16335" y="603"/>
                  </a:cubicBezTo>
                  <a:close/>
                  <a:moveTo>
                    <a:pt x="5374" y="700"/>
                  </a:moveTo>
                  <a:cubicBezTo>
                    <a:pt x="5979" y="761"/>
                    <a:pt x="6582" y="1018"/>
                    <a:pt x="7098" y="1498"/>
                  </a:cubicBezTo>
                  <a:cubicBezTo>
                    <a:pt x="7548" y="1917"/>
                    <a:pt x="7737" y="2276"/>
                    <a:pt x="8155" y="3443"/>
                  </a:cubicBezTo>
                  <a:cubicBezTo>
                    <a:pt x="8674" y="4895"/>
                    <a:pt x="8903" y="6232"/>
                    <a:pt x="8940" y="8072"/>
                  </a:cubicBezTo>
                  <a:cubicBezTo>
                    <a:pt x="8962" y="9189"/>
                    <a:pt x="8589" y="13785"/>
                    <a:pt x="8412" y="14608"/>
                  </a:cubicBezTo>
                  <a:cubicBezTo>
                    <a:pt x="7891" y="17017"/>
                    <a:pt x="7220" y="18576"/>
                    <a:pt x="6347" y="19393"/>
                  </a:cubicBezTo>
                  <a:cubicBezTo>
                    <a:pt x="5293" y="20382"/>
                    <a:pt x="4189" y="20079"/>
                    <a:pt x="3345" y="18557"/>
                  </a:cubicBezTo>
                  <a:cubicBezTo>
                    <a:pt x="2901" y="17756"/>
                    <a:pt x="2221" y="15717"/>
                    <a:pt x="1955" y="14414"/>
                  </a:cubicBezTo>
                  <a:cubicBezTo>
                    <a:pt x="1569" y="12524"/>
                    <a:pt x="1399" y="10797"/>
                    <a:pt x="1392" y="8578"/>
                  </a:cubicBezTo>
                  <a:cubicBezTo>
                    <a:pt x="1383" y="5852"/>
                    <a:pt x="1463" y="5637"/>
                    <a:pt x="1962" y="7139"/>
                  </a:cubicBezTo>
                  <a:cubicBezTo>
                    <a:pt x="3454" y="11630"/>
                    <a:pt x="3632" y="12118"/>
                    <a:pt x="3804" y="12118"/>
                  </a:cubicBezTo>
                  <a:cubicBezTo>
                    <a:pt x="3969" y="12118"/>
                    <a:pt x="3986" y="12038"/>
                    <a:pt x="3936" y="11165"/>
                  </a:cubicBezTo>
                  <a:cubicBezTo>
                    <a:pt x="3855" y="9755"/>
                    <a:pt x="3762" y="9410"/>
                    <a:pt x="2768" y="6789"/>
                  </a:cubicBezTo>
                  <a:cubicBezTo>
                    <a:pt x="2268" y="5470"/>
                    <a:pt x="1846" y="4296"/>
                    <a:pt x="1830" y="4182"/>
                  </a:cubicBezTo>
                  <a:cubicBezTo>
                    <a:pt x="1780" y="3840"/>
                    <a:pt x="2252" y="2630"/>
                    <a:pt x="2650" y="2062"/>
                  </a:cubicBezTo>
                  <a:cubicBezTo>
                    <a:pt x="3345" y="1069"/>
                    <a:pt x="4366" y="599"/>
                    <a:pt x="5374" y="700"/>
                  </a:cubicBezTo>
                  <a:close/>
                </a:path>
              </a:pathLst>
            </a:custGeom>
            <a:ln w="12700" cap="flat">
              <a:noFill/>
              <a:miter lim="400000"/>
            </a:ln>
            <a:effectLst/>
          </p:spPr>
        </p:pic>
      </p:gr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3" name="Shape 322"/>
          <p:cNvSpPr txBox="1"/>
          <p:nvPr/>
        </p:nvSpPr>
        <p:spPr>
          <a:xfrm>
            <a:off x="311699" y="528275"/>
            <a:ext cx="8520602" cy="601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spAutoFit/>
          </a:bodyPr>
          <a:lstStyle/>
          <a:p>
            <a:pPr>
              <a:defRPr sz="2400">
                <a:solidFill>
                  <a:srgbClr val="295269"/>
                </a:solidFill>
                <a:latin typeface="Avenir Heavy"/>
                <a:ea typeface="Avenir Heavy"/>
                <a:cs typeface="Avenir Heavy"/>
                <a:sym typeface="Avenir Heavy"/>
              </a:defRPr>
            </a:pPr>
            <a:r>
              <a:t>Conversion Rates By: </a:t>
            </a:r>
            <a:r>
              <a:rPr>
                <a:solidFill>
                  <a:srgbClr val="4181A7"/>
                </a:solidFill>
              </a:rPr>
              <a:t>Gender/Style</a:t>
            </a:r>
          </a:p>
        </p:txBody>
      </p:sp>
      <p:grpSp>
        <p:nvGrpSpPr>
          <p:cNvPr id="646" name="Shape 323"/>
          <p:cNvGrpSpPr/>
          <p:nvPr/>
        </p:nvGrpSpPr>
        <p:grpSpPr>
          <a:xfrm>
            <a:off x="5179100" y="1201325"/>
            <a:ext cx="3870901" cy="3746401"/>
            <a:chOff x="0" y="0"/>
            <a:chExt cx="3870900" cy="3746400"/>
          </a:xfrm>
        </p:grpSpPr>
        <p:sp>
          <p:nvSpPr>
            <p:cNvPr id="644" name="Rectangle"/>
            <p:cNvSpPr/>
            <p:nvPr/>
          </p:nvSpPr>
          <p:spPr>
            <a:xfrm>
              <a:off x="-1" y="-1"/>
              <a:ext cx="3870902" cy="3746402"/>
            </a:xfrm>
            <a:prstGeom prst="rect">
              <a:avLst/>
            </a:prstGeom>
            <a:solidFill>
              <a:srgbClr val="D9D9D9"/>
            </a:solidFill>
            <a:ln w="12700" cap="flat">
              <a:noFill/>
              <a:miter lim="400000"/>
            </a:ln>
            <a:effectLst/>
          </p:spPr>
          <p:txBody>
            <a:bodyPr wrap="square" lIns="45719" tIns="45719" rIns="45719" bIns="45719" numCol="1" anchor="t">
              <a:noAutofit/>
            </a:bodyPr>
            <a:lstStyle/>
            <a:p>
              <a:pPr>
                <a:defRPr sz="900">
                  <a:latin typeface="Courier New"/>
                  <a:ea typeface="Courier New"/>
                  <a:cs typeface="Courier New"/>
                  <a:sym typeface="Courier New"/>
                </a:defRPr>
              </a:pPr>
            </a:p>
          </p:txBody>
        </p:sp>
        <p:sp>
          <p:nvSpPr>
            <p:cNvPr id="645" name="WITH quiz_details AS (…"/>
            <p:cNvSpPr txBox="1"/>
            <p:nvPr/>
          </p:nvSpPr>
          <p:spPr>
            <a:xfrm>
              <a:off x="-1" y="-1"/>
              <a:ext cx="3870902" cy="2214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p>
              <a:pPr>
                <a:defRPr sz="900">
                  <a:latin typeface="Courier New"/>
                  <a:ea typeface="Courier New"/>
                  <a:cs typeface="Courier New"/>
                  <a:sym typeface="Courier New"/>
                </a:defRPr>
              </a:pPr>
              <a:r>
                <a:t>WITH quiz_details AS (</a:t>
              </a:r>
            </a:p>
            <a:p>
              <a:pPr>
                <a:defRPr sz="900">
                  <a:latin typeface="Courier New"/>
                  <a:ea typeface="Courier New"/>
                  <a:cs typeface="Courier New"/>
                  <a:sym typeface="Courier New"/>
                </a:defRPr>
              </a:pPr>
              <a:r>
                <a:t>SELECT * FROM funnel</a:t>
              </a:r>
            </a:p>
            <a:p>
              <a:pPr>
                <a:defRPr sz="900">
                  <a:latin typeface="Courier New"/>
                  <a:ea typeface="Courier New"/>
                  <a:cs typeface="Courier New"/>
                  <a:sym typeface="Courier New"/>
                </a:defRPr>
              </a:pPr>
              <a:r>
                <a:t>JOIN quiz</a:t>
              </a:r>
            </a:p>
            <a:p>
              <a:pPr>
                <a:defRPr sz="900">
                  <a:latin typeface="Courier New"/>
                  <a:ea typeface="Courier New"/>
                  <a:cs typeface="Courier New"/>
                  <a:sym typeface="Courier New"/>
                </a:defRPr>
              </a:pPr>
              <a:r>
                <a:t>ON funnel.user_id = quiz.user_id</a:t>
              </a:r>
            </a:p>
            <a:p>
              <a:pPr>
                <a:defRPr sz="900">
                  <a:latin typeface="Courier New"/>
                  <a:ea typeface="Courier New"/>
                  <a:cs typeface="Courier New"/>
                  <a:sym typeface="Courier New"/>
                </a:defRPr>
              </a:pPr>
              <a:r>
                <a:t>)</a:t>
              </a:r>
            </a:p>
            <a:p>
              <a:pPr>
                <a:defRPr sz="900">
                  <a:latin typeface="Courier New"/>
                  <a:ea typeface="Courier New"/>
                  <a:cs typeface="Courier New"/>
                  <a:sym typeface="Courier New"/>
                </a:defRPr>
              </a:pPr>
              <a:r>
                <a:t>. . . </a:t>
              </a:r>
            </a:p>
            <a:p>
              <a:pPr>
                <a:defRPr sz="900">
                  <a:latin typeface="Courier New"/>
                  <a:ea typeface="Courier New"/>
                  <a:cs typeface="Courier New"/>
                  <a:sym typeface="Courier New"/>
                </a:defRPr>
              </a:pPr>
            </a:p>
            <a:p>
              <a:pPr>
                <a:defRPr sz="900">
                  <a:latin typeface="Courier New"/>
                  <a:ea typeface="Courier New"/>
                  <a:cs typeface="Courier New"/>
                  <a:sym typeface="Courier New"/>
                </a:defRPr>
              </a:pPr>
              <a:r>
                <a:t>SELECT style, </a:t>
              </a:r>
            </a:p>
            <a:p>
              <a:pPr>
                <a:defRPr sz="900">
                  <a:latin typeface="Courier New"/>
                  <a:ea typeface="Courier New"/>
                  <a:cs typeface="Courier New"/>
                  <a:sym typeface="Courier New"/>
                </a:defRPr>
              </a:pPr>
              <a:r>
                <a:t>      1.0 * SUM(is_purchase) / SUM(is_home_try_on) AS </a:t>
              </a:r>
            </a:p>
            <a:p>
              <a:pPr lvl="3" indent="685800">
                <a:defRPr sz="900">
                  <a:latin typeface="Courier New"/>
                  <a:ea typeface="Courier New"/>
                  <a:cs typeface="Courier New"/>
                  <a:sym typeface="Courier New"/>
                </a:defRPr>
              </a:pPr>
              <a:r>
                <a:t>percent_style_bought</a:t>
              </a:r>
            </a:p>
            <a:p>
              <a:pPr>
                <a:defRPr sz="900">
                  <a:latin typeface="Courier New"/>
                  <a:ea typeface="Courier New"/>
                  <a:cs typeface="Courier New"/>
                  <a:sym typeface="Courier New"/>
                </a:defRPr>
              </a:pPr>
              <a:r>
                <a:t>FROM quiz_details</a:t>
              </a:r>
            </a:p>
            <a:p>
              <a:pPr>
                <a:defRPr sz="900">
                  <a:latin typeface="Courier New"/>
                  <a:ea typeface="Courier New"/>
                  <a:cs typeface="Courier New"/>
                  <a:sym typeface="Courier New"/>
                </a:defRPr>
              </a:pPr>
              <a:r>
                <a:t>GROUP BY style;</a:t>
              </a:r>
            </a:p>
            <a:p>
              <a:pPr>
                <a:defRPr sz="900">
                  <a:latin typeface="Courier New"/>
                  <a:ea typeface="Courier New"/>
                  <a:cs typeface="Courier New"/>
                  <a:sym typeface="Courier New"/>
                </a:defRPr>
              </a:pPr>
            </a:p>
            <a:p>
              <a:pPr>
                <a:defRPr sz="900">
                  <a:latin typeface="Courier New"/>
                  <a:ea typeface="Courier New"/>
                  <a:cs typeface="Courier New"/>
                  <a:sym typeface="Courier New"/>
                </a:defRPr>
              </a:pPr>
            </a:p>
            <a:p>
              <a:pPr>
                <a:defRPr sz="900">
                  <a:latin typeface="Courier New"/>
                  <a:ea typeface="Courier New"/>
                  <a:cs typeface="Courier New"/>
                  <a:sym typeface="Courier New"/>
                </a:defRPr>
              </a:pPr>
            </a:p>
          </p:txBody>
        </p:sp>
      </p:grpSp>
      <p:grpSp>
        <p:nvGrpSpPr>
          <p:cNvPr id="649" name="Shape 324"/>
          <p:cNvGrpSpPr/>
          <p:nvPr/>
        </p:nvGrpSpPr>
        <p:grpSpPr>
          <a:xfrm>
            <a:off x="81803" y="1201325"/>
            <a:ext cx="5044686" cy="2173192"/>
            <a:chOff x="0" y="0"/>
            <a:chExt cx="5044685" cy="2173191"/>
          </a:xfrm>
        </p:grpSpPr>
        <p:sp>
          <p:nvSpPr>
            <p:cNvPr id="647" name="Rectangle"/>
            <p:cNvSpPr/>
            <p:nvPr/>
          </p:nvSpPr>
          <p:spPr>
            <a:xfrm>
              <a:off x="-1" y="0"/>
              <a:ext cx="5044687" cy="2125579"/>
            </a:xfrm>
            <a:prstGeom prst="rect">
              <a:avLst/>
            </a:prstGeom>
            <a:noFill/>
            <a:ln w="9525" cap="flat">
              <a:solidFill>
                <a:srgbClr val="B7B7B7"/>
              </a:solidFill>
              <a:prstDash val="solid"/>
              <a:round/>
            </a:ln>
            <a:effectLst/>
          </p:spPr>
          <p:txBody>
            <a:bodyPr wrap="square" lIns="45719" tIns="45719" rIns="45719" bIns="45719" numCol="1" anchor="t">
              <a:noAutofit/>
            </a:bodyPr>
            <a:lstStyle/>
            <a:p>
              <a:pPr>
                <a:lnSpc>
                  <a:spcPct val="115000"/>
                </a:lnSpc>
                <a:defRPr sz="1200">
                  <a:latin typeface="Roboto"/>
                  <a:ea typeface="Roboto"/>
                  <a:cs typeface="Roboto"/>
                  <a:sym typeface="Roboto"/>
                </a:defRPr>
              </a:pPr>
            </a:p>
          </p:txBody>
        </p:sp>
        <p:sp>
          <p:nvSpPr>
            <p:cNvPr id="648" name="Analyzing the purchase conversion rate across the answers for frame ‘style’ show that…"/>
            <p:cNvSpPr txBox="1"/>
            <p:nvPr/>
          </p:nvSpPr>
          <p:spPr>
            <a:xfrm>
              <a:off x="4882" y="95225"/>
              <a:ext cx="5034921" cy="20779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noAutofit/>
            </a:bodyPr>
            <a:lstStyle/>
            <a:p>
              <a:pPr>
                <a:lnSpc>
                  <a:spcPct val="115000"/>
                </a:lnSpc>
                <a:defRPr sz="1200">
                  <a:solidFill>
                    <a:srgbClr val="295269"/>
                  </a:solidFill>
                  <a:latin typeface="Avenir Book"/>
                  <a:ea typeface="Avenir Book"/>
                  <a:cs typeface="Avenir Book"/>
                  <a:sym typeface="Avenir Book"/>
                </a:defRPr>
              </a:pPr>
              <a:r>
                <a:t>Analyzing the purchase conversion rate across the answers for </a:t>
              </a:r>
              <a:r>
                <a:rPr>
                  <a:solidFill>
                    <a:srgbClr val="4181A7"/>
                  </a:solidFill>
                </a:rPr>
                <a:t>frame ‘style’</a:t>
              </a:r>
              <a:r>
                <a:t> show that </a:t>
              </a:r>
            </a:p>
            <a:p>
              <a:pPr marL="266700" indent="-190500">
                <a:lnSpc>
                  <a:spcPct val="115000"/>
                </a:lnSpc>
                <a:buClr>
                  <a:srgbClr val="295269"/>
                </a:buClr>
                <a:buSzPts val="1200"/>
                <a:buAutoNum type="arabicPeriod" startAt="1"/>
                <a:defRPr sz="1200">
                  <a:latin typeface="Avenir Book"/>
                  <a:ea typeface="Avenir Book"/>
                  <a:cs typeface="Avenir Book"/>
                  <a:sym typeface="Avenir Book"/>
                </a:defRPr>
              </a:pPr>
              <a:r>
                <a:rPr>
                  <a:solidFill>
                    <a:srgbClr val="295269"/>
                  </a:solidFill>
                </a:rPr>
                <a:t>Selected</a:t>
              </a:r>
              <a:r>
                <a:t> </a:t>
              </a:r>
              <a:r>
                <a:rPr>
                  <a:solidFill>
                    <a:srgbClr val="4181A7"/>
                  </a:solidFill>
                </a:rPr>
                <a:t>men’s styles</a:t>
              </a:r>
              <a:r>
                <a:t> </a:t>
              </a:r>
              <a:r>
                <a:rPr>
                  <a:solidFill>
                    <a:srgbClr val="295269"/>
                  </a:solidFill>
                </a:rPr>
                <a:t>are more likely to be purchased after home try-on, by about 5% compared to the women’s styles conversion rate</a:t>
              </a:r>
              <a:endParaRPr>
                <a:solidFill>
                  <a:srgbClr val="295269"/>
                </a:solidFill>
              </a:endParaRPr>
            </a:p>
            <a:p>
              <a:pPr marL="266700" indent="-190500">
                <a:lnSpc>
                  <a:spcPct val="115000"/>
                </a:lnSpc>
                <a:buClr>
                  <a:srgbClr val="295269"/>
                </a:buClr>
                <a:buSzPts val="1200"/>
                <a:buAutoNum type="arabicPeriod" startAt="1"/>
                <a:defRPr sz="1200">
                  <a:latin typeface="Avenir Book"/>
                  <a:ea typeface="Avenir Book"/>
                  <a:cs typeface="Avenir Book"/>
                  <a:sym typeface="Avenir Book"/>
                </a:defRPr>
              </a:pPr>
              <a:r>
                <a:rPr>
                  <a:solidFill>
                    <a:srgbClr val="295269"/>
                  </a:solidFill>
                </a:rPr>
                <a:t>While no one responded with</a:t>
              </a:r>
              <a:r>
                <a:t> </a:t>
              </a:r>
              <a:r>
                <a:rPr>
                  <a:solidFill>
                    <a:srgbClr val="4181A7"/>
                  </a:solidFill>
                </a:rPr>
                <a:t>uncertainty</a:t>
              </a:r>
              <a:r>
                <a:t> </a:t>
              </a:r>
              <a:r>
                <a:rPr>
                  <a:solidFill>
                    <a:srgbClr val="295269"/>
                  </a:solidFill>
                </a:rPr>
                <a:t>about what style they prefer, we might benefit from</a:t>
              </a:r>
              <a:r>
                <a:t> </a:t>
              </a:r>
              <a:r>
                <a:rPr>
                  <a:solidFill>
                    <a:srgbClr val="4181A7"/>
                  </a:solidFill>
                </a:rPr>
                <a:t>marketing a unisex line</a:t>
              </a:r>
              <a:r>
                <a:t> </a:t>
              </a:r>
              <a:r>
                <a:rPr>
                  <a:solidFill>
                    <a:srgbClr val="295269"/>
                  </a:solidFill>
                </a:rPr>
                <a:t>that takes on a slightly more </a:t>
              </a:r>
              <a:r>
                <a:rPr>
                  <a:solidFill>
                    <a:srgbClr val="4181A7"/>
                  </a:solidFill>
                </a:rPr>
                <a:t>masculine style</a:t>
              </a:r>
            </a:p>
          </p:txBody>
        </p:sp>
      </p:grpSp>
      <p:graphicFrame>
        <p:nvGraphicFramePr>
          <p:cNvPr id="650" name="Shape 325"/>
          <p:cNvGraphicFramePr/>
          <p:nvPr/>
        </p:nvGraphicFramePr>
        <p:xfrm>
          <a:off x="173690" y="3497513"/>
          <a:ext cx="4920901" cy="17587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459350"/>
                <a:gridCol w="1868700"/>
              </a:tblGrid>
              <a:tr h="416800">
                <a:tc>
                  <a:txBody>
                    <a:bodyPr/>
                    <a:lstStyle/>
                    <a:p>
                      <a:pPr algn="l">
                        <a:defRPr sz="1800"/>
                      </a:pPr>
                      <a:r>
                        <a:rPr sz="1000">
                          <a:solidFill>
                            <a:srgbClr val="FFFFFF"/>
                          </a:solidFill>
                          <a:latin typeface="Avenir Heavy"/>
                          <a:ea typeface="Avenir Heavy"/>
                          <a:cs typeface="Avenir Heavy"/>
                          <a:sym typeface="Avenir Heavy"/>
                        </a:rPr>
                        <a:t>Style (Gendered)</a:t>
                      </a:r>
                    </a:p>
                  </a:txBody>
                  <a:tcPr marL="91425" marR="91425" marT="91425" marB="91425" anchor="t" anchorCtr="0" horzOverflow="overflow">
                    <a:solidFill>
                      <a:srgbClr val="204056">
                        <a:alpha val="82490"/>
                      </a:srgbClr>
                    </a:solidFill>
                  </a:tcPr>
                </a:tc>
                <a:tc>
                  <a:txBody>
                    <a:bodyPr/>
                    <a:lstStyle/>
                    <a:p>
                      <a:pPr algn="l">
                        <a:defRPr sz="1800"/>
                      </a:pPr>
                      <a:r>
                        <a:rPr sz="1000">
                          <a:solidFill>
                            <a:srgbClr val="FFFFFF"/>
                          </a:solidFill>
                          <a:latin typeface="Avenir Heavy"/>
                          <a:ea typeface="Avenir Heavy"/>
                          <a:cs typeface="Avenir Heavy"/>
                          <a:sym typeface="Avenir Heavy"/>
                        </a:rPr>
                        <a:t>Percent of Style Purchased </a:t>
                      </a:r>
                    </a:p>
                  </a:txBody>
                  <a:tcPr marL="91425" marR="91425" marT="91425" marB="91425" anchor="t" anchorCtr="0" horzOverflow="overflow">
                    <a:solidFill>
                      <a:srgbClr val="204056">
                        <a:alpha val="82490"/>
                      </a:srgbClr>
                    </a:solidFill>
                  </a:tcPr>
                </a:tc>
              </a:tr>
              <a:tr h="335475">
                <a:tc>
                  <a:txBody>
                    <a:bodyPr/>
                    <a:lstStyle/>
                    <a:p>
                      <a:pPr algn="l">
                        <a:defRPr sz="1800"/>
                      </a:pPr>
                      <a:r>
                        <a:rPr sz="800">
                          <a:solidFill>
                            <a:srgbClr val="4181A7"/>
                          </a:solidFill>
                          <a:latin typeface="Avenir Book"/>
                          <a:ea typeface="Avenir Book"/>
                          <a:cs typeface="Avenir Book"/>
                          <a:sym typeface="Avenir Book"/>
                        </a:rPr>
                        <a:t>Men’s Styles</a:t>
                      </a:r>
                    </a:p>
                  </a:txBody>
                  <a:tcPr marL="91425" marR="91425" marT="91425" marB="91425" anchor="t" anchorCtr="0" horzOverflow="overflow"/>
                </a:tc>
                <a:tc>
                  <a:txBody>
                    <a:bodyPr/>
                    <a:lstStyle/>
                    <a:p>
                      <a:pPr algn="l">
                        <a:defRPr sz="1800"/>
                      </a:pPr>
                      <a:r>
                        <a:rPr sz="800">
                          <a:solidFill>
                            <a:srgbClr val="4181A7"/>
                          </a:solidFill>
                          <a:latin typeface="Avenir Book"/>
                          <a:ea typeface="Avenir Book"/>
                          <a:cs typeface="Avenir Book"/>
                          <a:sym typeface="Avenir Book"/>
                        </a:rPr>
                        <a:t>~76%</a:t>
                      </a:r>
                    </a:p>
                  </a:txBody>
                  <a:tcPr marL="91425" marR="91425" marT="91425" marB="91425" anchor="t" anchorCtr="0" horzOverflow="overflow"/>
                </a:tc>
              </a:tr>
              <a:tr h="335475">
                <a:tc>
                  <a:txBody>
                    <a:bodyPr/>
                    <a:lstStyle/>
                    <a:p>
                      <a:pPr algn="l">
                        <a:defRPr sz="1800"/>
                      </a:pPr>
                      <a:r>
                        <a:rPr sz="800">
                          <a:solidFill>
                            <a:srgbClr val="295269"/>
                          </a:solidFill>
                          <a:latin typeface="Avenir Book"/>
                          <a:ea typeface="Avenir Book"/>
                          <a:cs typeface="Avenir Book"/>
                          <a:sym typeface="Avenir Book"/>
                        </a:rPr>
                        <a:t>Women’s Styles</a:t>
                      </a:r>
                    </a:p>
                  </a:txBody>
                  <a:tcPr marL="91425" marR="91425" marT="91425" marB="91425" anchor="t" anchorCtr="0" horzOverflow="overflow"/>
                </a:tc>
                <a:tc>
                  <a:txBody>
                    <a:bodyPr/>
                    <a:lstStyle/>
                    <a:p>
                      <a:pPr algn="l">
                        <a:defRPr sz="1800"/>
                      </a:pPr>
                      <a:r>
                        <a:rPr sz="800">
                          <a:solidFill>
                            <a:srgbClr val="295269"/>
                          </a:solidFill>
                          <a:latin typeface="Avenir Book"/>
                          <a:ea typeface="Avenir Book"/>
                          <a:cs typeface="Avenir Book"/>
                          <a:sym typeface="Avenir Book"/>
                        </a:rPr>
                        <a:t>69.8%</a:t>
                      </a:r>
                    </a:p>
                  </a:txBody>
                  <a:tcPr marL="91425" marR="91425" marT="91425" marB="91425" anchor="t" anchorCtr="0" horzOverflow="overflow"/>
                </a:tc>
              </a:tr>
              <a:tr h="335475">
                <a:tc>
                  <a:txBody>
                    <a:bodyPr/>
                    <a:lstStyle/>
                    <a:p>
                      <a:pPr algn="l">
                        <a:defRPr sz="1800"/>
                      </a:pPr>
                      <a:r>
                        <a:rPr sz="800">
                          <a:solidFill>
                            <a:srgbClr val="4181A7"/>
                          </a:solidFill>
                          <a:latin typeface="Avenir Book"/>
                          <a:ea typeface="Avenir Book"/>
                          <a:cs typeface="Avenir Book"/>
                          <a:sym typeface="Avenir Book"/>
                        </a:rPr>
                        <a:t>Unsure of preference</a:t>
                      </a:r>
                    </a:p>
                  </a:txBody>
                  <a:tcPr marL="91425" marR="91425" marT="91425" marB="91425" anchor="t" anchorCtr="0" horzOverflow="overflow"/>
                </a:tc>
                <a:tc>
                  <a:txBody>
                    <a:bodyPr/>
                    <a:lstStyle/>
                    <a:p>
                      <a:pPr algn="l">
                        <a:defRPr sz="1800"/>
                      </a:pPr>
                      <a:r>
                        <a:rPr sz="800">
                          <a:solidFill>
                            <a:srgbClr val="295269"/>
                          </a:solidFill>
                          <a:latin typeface="Avenir Book"/>
                          <a:ea typeface="Avenir Book"/>
                          <a:cs typeface="Avenir Book"/>
                          <a:sym typeface="Avenir Book"/>
                        </a:rPr>
                        <a:t>N/A</a:t>
                      </a:r>
                    </a:p>
                  </a:txBody>
                  <a:tcPr marL="91425" marR="91425" marT="91425" marB="91425" anchor="t" anchorCtr="0" horzOverflow="overflow"/>
                </a:tc>
              </a:tr>
            </a:tbl>
          </a:graphicData>
        </a:graphic>
      </p:graphicFrame>
      <p:grpSp>
        <p:nvGrpSpPr>
          <p:cNvPr id="653" name="Group"/>
          <p:cNvGrpSpPr/>
          <p:nvPr/>
        </p:nvGrpSpPr>
        <p:grpSpPr>
          <a:xfrm>
            <a:off x="7405839" y="-30"/>
            <a:ext cx="1407212" cy="1179842"/>
            <a:chOff x="0" y="0"/>
            <a:chExt cx="1407211" cy="1179840"/>
          </a:xfrm>
        </p:grpSpPr>
        <p:sp>
          <p:nvSpPr>
            <p:cNvPr id="651" name="Rectangle"/>
            <p:cNvSpPr/>
            <p:nvPr/>
          </p:nvSpPr>
          <p:spPr>
            <a:xfrm>
              <a:off x="0" y="0"/>
              <a:ext cx="1407212" cy="1179841"/>
            </a:xfrm>
            <a:prstGeom prst="rect">
              <a:avLst/>
            </a:prstGeom>
            <a:solidFill>
              <a:srgbClr val="FFFFFF"/>
            </a:soli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p>
          </p:txBody>
        </p:sp>
        <p:pic>
          <p:nvPicPr>
            <p:cNvPr id="652" name="glasses.png" descr="glasses.png"/>
            <p:cNvPicPr>
              <a:picLocks noChangeAspect="1"/>
            </p:cNvPicPr>
            <p:nvPr/>
          </p:nvPicPr>
          <p:blipFill>
            <a:blip r:embed="rId2">
              <a:extLst/>
            </a:blip>
            <a:srcRect l="12650" t="16980" r="12505" b="20801"/>
            <a:stretch>
              <a:fillRect/>
            </a:stretch>
          </p:blipFill>
          <p:spPr>
            <a:xfrm>
              <a:off x="88800" y="584560"/>
              <a:ext cx="1229611" cy="425907"/>
            </a:xfrm>
            <a:custGeom>
              <a:avLst/>
              <a:gdLst/>
              <a:ahLst/>
              <a:cxnLst>
                <a:cxn ang="0">
                  <a:pos x="wd2" y="hd2"/>
                </a:cxn>
                <a:cxn ang="5400000">
                  <a:pos x="wd2" y="hd2"/>
                </a:cxn>
                <a:cxn ang="10800000">
                  <a:pos x="wd2" y="hd2"/>
                </a:cxn>
                <a:cxn ang="16200000">
                  <a:pos x="wd2" y="hd2"/>
                </a:cxn>
              </a:cxnLst>
              <a:rect l="0" t="0" r="r" b="b"/>
              <a:pathLst>
                <a:path w="21534" h="20874" fill="norm" stroke="1" extrusionOk="0">
                  <a:moveTo>
                    <a:pt x="16537" y="0"/>
                  </a:moveTo>
                  <a:cubicBezTo>
                    <a:pt x="15136" y="-16"/>
                    <a:pt x="14395" y="428"/>
                    <a:pt x="13235" y="1965"/>
                  </a:cubicBezTo>
                  <a:cubicBezTo>
                    <a:pt x="12391" y="3084"/>
                    <a:pt x="12043" y="3316"/>
                    <a:pt x="11942" y="2859"/>
                  </a:cubicBezTo>
                  <a:cubicBezTo>
                    <a:pt x="11875" y="2552"/>
                    <a:pt x="9779" y="2552"/>
                    <a:pt x="9711" y="2859"/>
                  </a:cubicBezTo>
                  <a:cubicBezTo>
                    <a:pt x="9606" y="3335"/>
                    <a:pt x="9110" y="3072"/>
                    <a:pt x="8488" y="2198"/>
                  </a:cubicBezTo>
                  <a:cubicBezTo>
                    <a:pt x="7337" y="580"/>
                    <a:pt x="6697" y="205"/>
                    <a:pt x="5082" y="214"/>
                  </a:cubicBezTo>
                  <a:cubicBezTo>
                    <a:pt x="4139" y="220"/>
                    <a:pt x="3469" y="363"/>
                    <a:pt x="2587" y="798"/>
                  </a:cubicBezTo>
                  <a:cubicBezTo>
                    <a:pt x="2581" y="825"/>
                    <a:pt x="2577" y="857"/>
                    <a:pt x="2566" y="875"/>
                  </a:cubicBezTo>
                  <a:cubicBezTo>
                    <a:pt x="2533" y="933"/>
                    <a:pt x="2499" y="918"/>
                    <a:pt x="2469" y="856"/>
                  </a:cubicBezTo>
                  <a:cubicBezTo>
                    <a:pt x="2029" y="1081"/>
                    <a:pt x="1545" y="1369"/>
                    <a:pt x="919" y="1770"/>
                  </a:cubicBezTo>
                  <a:cubicBezTo>
                    <a:pt x="264" y="2190"/>
                    <a:pt x="135" y="2335"/>
                    <a:pt x="71" y="2801"/>
                  </a:cubicBezTo>
                  <a:cubicBezTo>
                    <a:pt x="-66" y="3812"/>
                    <a:pt x="-10" y="4425"/>
                    <a:pt x="287" y="5213"/>
                  </a:cubicBezTo>
                  <a:cubicBezTo>
                    <a:pt x="517" y="5825"/>
                    <a:pt x="599" y="6313"/>
                    <a:pt x="704" y="7606"/>
                  </a:cubicBezTo>
                  <a:cubicBezTo>
                    <a:pt x="954" y="10693"/>
                    <a:pt x="1318" y="13635"/>
                    <a:pt x="1614" y="15017"/>
                  </a:cubicBezTo>
                  <a:cubicBezTo>
                    <a:pt x="2272" y="18082"/>
                    <a:pt x="3214" y="19984"/>
                    <a:pt x="4422" y="20677"/>
                  </a:cubicBezTo>
                  <a:cubicBezTo>
                    <a:pt x="6003" y="21584"/>
                    <a:pt x="7788" y="19288"/>
                    <a:pt x="8641" y="15250"/>
                  </a:cubicBezTo>
                  <a:cubicBezTo>
                    <a:pt x="8928" y="13892"/>
                    <a:pt x="9348" y="10607"/>
                    <a:pt x="9517" y="8403"/>
                  </a:cubicBezTo>
                  <a:cubicBezTo>
                    <a:pt x="9586" y="7504"/>
                    <a:pt x="9578" y="7187"/>
                    <a:pt x="9475" y="6750"/>
                  </a:cubicBezTo>
                  <a:cubicBezTo>
                    <a:pt x="9319" y="6083"/>
                    <a:pt x="9445" y="5232"/>
                    <a:pt x="9760" y="4785"/>
                  </a:cubicBezTo>
                  <a:cubicBezTo>
                    <a:pt x="10082" y="4330"/>
                    <a:pt x="11390" y="4390"/>
                    <a:pt x="11734" y="4882"/>
                  </a:cubicBezTo>
                  <a:cubicBezTo>
                    <a:pt x="12144" y="5469"/>
                    <a:pt x="12224" y="5953"/>
                    <a:pt x="12054" y="6789"/>
                  </a:cubicBezTo>
                  <a:cubicBezTo>
                    <a:pt x="11920" y="7441"/>
                    <a:pt x="11926" y="7573"/>
                    <a:pt x="12116" y="9512"/>
                  </a:cubicBezTo>
                  <a:cubicBezTo>
                    <a:pt x="12537" y="13799"/>
                    <a:pt x="12928" y="15886"/>
                    <a:pt x="13687" y="17895"/>
                  </a:cubicBezTo>
                  <a:cubicBezTo>
                    <a:pt x="14597" y="20305"/>
                    <a:pt x="15892" y="21341"/>
                    <a:pt x="17107" y="20638"/>
                  </a:cubicBezTo>
                  <a:cubicBezTo>
                    <a:pt x="17949" y="20150"/>
                    <a:pt x="18572" y="19265"/>
                    <a:pt x="19129" y="17779"/>
                  </a:cubicBezTo>
                  <a:cubicBezTo>
                    <a:pt x="19951" y="15586"/>
                    <a:pt x="20308" y="13567"/>
                    <a:pt x="20756" y="8656"/>
                  </a:cubicBezTo>
                  <a:cubicBezTo>
                    <a:pt x="20953" y="6488"/>
                    <a:pt x="21048" y="5874"/>
                    <a:pt x="21263" y="5252"/>
                  </a:cubicBezTo>
                  <a:cubicBezTo>
                    <a:pt x="21490" y="4597"/>
                    <a:pt x="21531" y="4308"/>
                    <a:pt x="21534" y="3268"/>
                  </a:cubicBezTo>
                  <a:lnTo>
                    <a:pt x="21534" y="2062"/>
                  </a:lnTo>
                  <a:lnTo>
                    <a:pt x="21124" y="1770"/>
                  </a:lnTo>
                  <a:cubicBezTo>
                    <a:pt x="20897" y="1611"/>
                    <a:pt x="20019" y="1142"/>
                    <a:pt x="19178" y="739"/>
                  </a:cubicBezTo>
                  <a:cubicBezTo>
                    <a:pt x="18000" y="176"/>
                    <a:pt x="17396" y="10"/>
                    <a:pt x="16537" y="0"/>
                  </a:cubicBezTo>
                  <a:close/>
                  <a:moveTo>
                    <a:pt x="16335" y="603"/>
                  </a:moveTo>
                  <a:cubicBezTo>
                    <a:pt x="17077" y="555"/>
                    <a:pt x="17827" y="759"/>
                    <a:pt x="18385" y="1245"/>
                  </a:cubicBezTo>
                  <a:cubicBezTo>
                    <a:pt x="18810" y="1614"/>
                    <a:pt x="19051" y="2015"/>
                    <a:pt x="19352" y="2801"/>
                  </a:cubicBezTo>
                  <a:cubicBezTo>
                    <a:pt x="19573" y="3381"/>
                    <a:pt x="19755" y="3947"/>
                    <a:pt x="19755" y="4065"/>
                  </a:cubicBezTo>
                  <a:cubicBezTo>
                    <a:pt x="19755" y="4184"/>
                    <a:pt x="19286" y="5710"/>
                    <a:pt x="18712" y="7450"/>
                  </a:cubicBezTo>
                  <a:cubicBezTo>
                    <a:pt x="17624" y="10751"/>
                    <a:pt x="17524" y="11181"/>
                    <a:pt x="17524" y="12488"/>
                  </a:cubicBezTo>
                  <a:cubicBezTo>
                    <a:pt x="17524" y="14042"/>
                    <a:pt x="17783" y="13499"/>
                    <a:pt x="18782" y="9881"/>
                  </a:cubicBezTo>
                  <a:cubicBezTo>
                    <a:pt x="20126" y="5012"/>
                    <a:pt x="19969" y="5487"/>
                    <a:pt x="20067" y="6011"/>
                  </a:cubicBezTo>
                  <a:cubicBezTo>
                    <a:pt x="20237" y="6913"/>
                    <a:pt x="20267" y="8749"/>
                    <a:pt x="20137" y="10504"/>
                  </a:cubicBezTo>
                  <a:cubicBezTo>
                    <a:pt x="19860" y="14241"/>
                    <a:pt x="19010" y="17420"/>
                    <a:pt x="17878" y="18985"/>
                  </a:cubicBezTo>
                  <a:cubicBezTo>
                    <a:pt x="17333" y="19739"/>
                    <a:pt x="17176" y="19858"/>
                    <a:pt x="16544" y="19918"/>
                  </a:cubicBezTo>
                  <a:cubicBezTo>
                    <a:pt x="15389" y="20028"/>
                    <a:pt x="14657" y="19271"/>
                    <a:pt x="13826" y="17117"/>
                  </a:cubicBezTo>
                  <a:cubicBezTo>
                    <a:pt x="13244" y="15609"/>
                    <a:pt x="12937" y="14074"/>
                    <a:pt x="12860" y="12352"/>
                  </a:cubicBezTo>
                  <a:cubicBezTo>
                    <a:pt x="12829" y="11652"/>
                    <a:pt x="12741" y="10449"/>
                    <a:pt x="12672" y="9687"/>
                  </a:cubicBezTo>
                  <a:cubicBezTo>
                    <a:pt x="12531" y="8112"/>
                    <a:pt x="12570" y="7030"/>
                    <a:pt x="12825" y="5369"/>
                  </a:cubicBezTo>
                  <a:cubicBezTo>
                    <a:pt x="13049" y="3910"/>
                    <a:pt x="13747" y="2124"/>
                    <a:pt x="14326" y="1517"/>
                  </a:cubicBezTo>
                  <a:cubicBezTo>
                    <a:pt x="14857" y="962"/>
                    <a:pt x="15593" y="651"/>
                    <a:pt x="16335" y="603"/>
                  </a:cubicBezTo>
                  <a:close/>
                  <a:moveTo>
                    <a:pt x="5374" y="700"/>
                  </a:moveTo>
                  <a:cubicBezTo>
                    <a:pt x="5979" y="761"/>
                    <a:pt x="6582" y="1018"/>
                    <a:pt x="7098" y="1498"/>
                  </a:cubicBezTo>
                  <a:cubicBezTo>
                    <a:pt x="7548" y="1917"/>
                    <a:pt x="7737" y="2276"/>
                    <a:pt x="8155" y="3443"/>
                  </a:cubicBezTo>
                  <a:cubicBezTo>
                    <a:pt x="8674" y="4895"/>
                    <a:pt x="8903" y="6232"/>
                    <a:pt x="8940" y="8072"/>
                  </a:cubicBezTo>
                  <a:cubicBezTo>
                    <a:pt x="8962" y="9189"/>
                    <a:pt x="8589" y="13785"/>
                    <a:pt x="8412" y="14608"/>
                  </a:cubicBezTo>
                  <a:cubicBezTo>
                    <a:pt x="7891" y="17017"/>
                    <a:pt x="7220" y="18576"/>
                    <a:pt x="6347" y="19393"/>
                  </a:cubicBezTo>
                  <a:cubicBezTo>
                    <a:pt x="5293" y="20382"/>
                    <a:pt x="4189" y="20079"/>
                    <a:pt x="3345" y="18557"/>
                  </a:cubicBezTo>
                  <a:cubicBezTo>
                    <a:pt x="2901" y="17756"/>
                    <a:pt x="2221" y="15717"/>
                    <a:pt x="1955" y="14414"/>
                  </a:cubicBezTo>
                  <a:cubicBezTo>
                    <a:pt x="1569" y="12524"/>
                    <a:pt x="1399" y="10797"/>
                    <a:pt x="1392" y="8578"/>
                  </a:cubicBezTo>
                  <a:cubicBezTo>
                    <a:pt x="1383" y="5852"/>
                    <a:pt x="1463" y="5637"/>
                    <a:pt x="1962" y="7139"/>
                  </a:cubicBezTo>
                  <a:cubicBezTo>
                    <a:pt x="3454" y="11630"/>
                    <a:pt x="3632" y="12118"/>
                    <a:pt x="3804" y="12118"/>
                  </a:cubicBezTo>
                  <a:cubicBezTo>
                    <a:pt x="3969" y="12118"/>
                    <a:pt x="3986" y="12038"/>
                    <a:pt x="3936" y="11165"/>
                  </a:cubicBezTo>
                  <a:cubicBezTo>
                    <a:pt x="3855" y="9755"/>
                    <a:pt x="3762" y="9410"/>
                    <a:pt x="2768" y="6789"/>
                  </a:cubicBezTo>
                  <a:cubicBezTo>
                    <a:pt x="2268" y="5470"/>
                    <a:pt x="1846" y="4296"/>
                    <a:pt x="1830" y="4182"/>
                  </a:cubicBezTo>
                  <a:cubicBezTo>
                    <a:pt x="1780" y="3840"/>
                    <a:pt x="2252" y="2630"/>
                    <a:pt x="2650" y="2062"/>
                  </a:cubicBezTo>
                  <a:cubicBezTo>
                    <a:pt x="3345" y="1069"/>
                    <a:pt x="4366" y="599"/>
                    <a:pt x="5374" y="700"/>
                  </a:cubicBezTo>
                  <a:close/>
                </a:path>
              </a:pathLst>
            </a:custGeom>
            <a:ln w="12700" cap="flat">
              <a:noFill/>
              <a:miter lim="400000"/>
            </a:ln>
            <a:effectLst/>
          </p:spPr>
        </p:pic>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5" name="Shape 322"/>
          <p:cNvSpPr txBox="1"/>
          <p:nvPr/>
        </p:nvSpPr>
        <p:spPr>
          <a:xfrm>
            <a:off x="311699" y="528275"/>
            <a:ext cx="8520602" cy="601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spAutoFit/>
          </a:bodyPr>
          <a:lstStyle/>
          <a:p>
            <a:pPr>
              <a:defRPr sz="2400">
                <a:solidFill>
                  <a:srgbClr val="295269"/>
                </a:solidFill>
                <a:latin typeface="Avenir Heavy"/>
                <a:ea typeface="Avenir Heavy"/>
                <a:cs typeface="Avenir Heavy"/>
                <a:sym typeface="Avenir Heavy"/>
              </a:defRPr>
            </a:pPr>
            <a:r>
              <a:t>Conversion Rates By: </a:t>
            </a:r>
            <a:r>
              <a:rPr>
                <a:solidFill>
                  <a:srgbClr val="4181A7"/>
                </a:solidFill>
              </a:rPr>
              <a:t>Shape</a:t>
            </a:r>
          </a:p>
        </p:txBody>
      </p:sp>
      <p:grpSp>
        <p:nvGrpSpPr>
          <p:cNvPr id="658" name="Shape 324"/>
          <p:cNvGrpSpPr/>
          <p:nvPr/>
        </p:nvGrpSpPr>
        <p:grpSpPr>
          <a:xfrm>
            <a:off x="177974" y="1201325"/>
            <a:ext cx="4920902" cy="3786569"/>
            <a:chOff x="0" y="0"/>
            <a:chExt cx="4920900" cy="3786568"/>
          </a:xfrm>
        </p:grpSpPr>
        <p:sp>
          <p:nvSpPr>
            <p:cNvPr id="656" name="Rectangle"/>
            <p:cNvSpPr/>
            <p:nvPr/>
          </p:nvSpPr>
          <p:spPr>
            <a:xfrm>
              <a:off x="-1" y="0"/>
              <a:ext cx="4920902" cy="3786569"/>
            </a:xfrm>
            <a:prstGeom prst="rect">
              <a:avLst/>
            </a:prstGeom>
            <a:noFill/>
            <a:ln w="9525" cap="flat">
              <a:solidFill>
                <a:srgbClr val="B7B7B7"/>
              </a:solidFill>
              <a:prstDash val="solid"/>
              <a:round/>
            </a:ln>
            <a:effectLst/>
          </p:spPr>
          <p:txBody>
            <a:bodyPr wrap="square" lIns="45719" tIns="45719" rIns="45719" bIns="45719" numCol="1" anchor="t">
              <a:noAutofit/>
            </a:bodyPr>
            <a:lstStyle/>
            <a:p>
              <a:pPr>
                <a:lnSpc>
                  <a:spcPct val="115000"/>
                </a:lnSpc>
                <a:defRPr sz="1200">
                  <a:latin typeface="Roboto"/>
                  <a:ea typeface="Roboto"/>
                  <a:cs typeface="Roboto"/>
                  <a:sym typeface="Roboto"/>
                </a:defRPr>
              </a:pPr>
            </a:p>
          </p:txBody>
        </p:sp>
        <p:sp>
          <p:nvSpPr>
            <p:cNvPr id="657" name="Analyzing the purchase conversion rate across the answers for frame shape show that…"/>
            <p:cNvSpPr txBox="1"/>
            <p:nvPr/>
          </p:nvSpPr>
          <p:spPr>
            <a:xfrm>
              <a:off x="4762" y="253604"/>
              <a:ext cx="4911376" cy="28569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noAutofit/>
            </a:bodyPr>
            <a:lstStyle/>
            <a:p>
              <a:pPr>
                <a:lnSpc>
                  <a:spcPct val="115000"/>
                </a:lnSpc>
                <a:defRPr sz="1700">
                  <a:latin typeface="Avenir Book"/>
                  <a:ea typeface="Avenir Book"/>
                  <a:cs typeface="Avenir Book"/>
                  <a:sym typeface="Avenir Book"/>
                </a:defRPr>
              </a:pPr>
              <a:r>
                <a:rPr>
                  <a:solidFill>
                    <a:srgbClr val="295269"/>
                  </a:solidFill>
                </a:rPr>
                <a:t>Analyzing the purchase conversion rate across the answers for </a:t>
              </a:r>
              <a:r>
                <a:rPr>
                  <a:solidFill>
                    <a:srgbClr val="4181A7"/>
                  </a:solidFill>
                </a:rPr>
                <a:t>frame shape</a:t>
              </a:r>
              <a:r>
                <a:t> </a:t>
              </a:r>
              <a:r>
                <a:rPr>
                  <a:solidFill>
                    <a:srgbClr val="295269"/>
                  </a:solidFill>
                </a:rPr>
                <a:t>show that </a:t>
              </a:r>
            </a:p>
            <a:p>
              <a:pPr marL="266700" indent="-190500">
                <a:lnSpc>
                  <a:spcPct val="115000"/>
                </a:lnSpc>
                <a:buClr>
                  <a:srgbClr val="295269"/>
                </a:buClr>
                <a:buSzPts val="1700"/>
                <a:buAutoNum type="arabicPeriod" startAt="1"/>
                <a:defRPr sz="1700">
                  <a:latin typeface="Avenir Book"/>
                  <a:ea typeface="Avenir Book"/>
                  <a:cs typeface="Avenir Book"/>
                  <a:sym typeface="Avenir Book"/>
                </a:defRPr>
              </a:pPr>
              <a:r>
                <a:rPr>
                  <a:solidFill>
                    <a:srgbClr val="295269"/>
                  </a:solidFill>
                </a:rPr>
                <a:t>Customers who indicated </a:t>
              </a:r>
              <a:r>
                <a:rPr>
                  <a:solidFill>
                    <a:srgbClr val="4181A7"/>
                  </a:solidFill>
                </a:rPr>
                <a:t>no preference</a:t>
              </a:r>
              <a:r>
                <a:t> </a:t>
              </a:r>
              <a:r>
                <a:rPr>
                  <a:solidFill>
                    <a:srgbClr val="295269"/>
                  </a:solidFill>
                </a:rPr>
                <a:t>for shape in the quiz were the most likely to purchase after home try-on</a:t>
              </a:r>
            </a:p>
            <a:p>
              <a:pPr marL="266700" indent="-190500">
                <a:lnSpc>
                  <a:spcPct val="115000"/>
                </a:lnSpc>
                <a:buClr>
                  <a:srgbClr val="295269"/>
                </a:buClr>
                <a:buSzPts val="1700"/>
                <a:buAutoNum type="arabicPeriod" startAt="1"/>
                <a:defRPr sz="1700">
                  <a:latin typeface="Avenir Book"/>
                  <a:ea typeface="Avenir Book"/>
                  <a:cs typeface="Avenir Book"/>
                  <a:sym typeface="Avenir Book"/>
                </a:defRPr>
              </a:pPr>
              <a:r>
                <a:rPr>
                  <a:solidFill>
                    <a:srgbClr val="295269"/>
                  </a:solidFill>
                </a:rPr>
                <a:t>Suggests the shape might </a:t>
              </a:r>
              <a:r>
                <a:rPr>
                  <a:solidFill>
                    <a:srgbClr val="4181A7"/>
                  </a:solidFill>
                </a:rPr>
                <a:t>not affect</a:t>
              </a:r>
              <a:r>
                <a:t> </a:t>
              </a:r>
              <a:r>
                <a:rPr>
                  <a:solidFill>
                    <a:srgbClr val="295269"/>
                  </a:solidFill>
                </a:rPr>
                <a:t>purchase rate as much as other factors, e.g. color</a:t>
              </a:r>
            </a:p>
          </p:txBody>
        </p:sp>
      </p:grpSp>
      <p:graphicFrame>
        <p:nvGraphicFramePr>
          <p:cNvPr id="659" name="Shape 332"/>
          <p:cNvGraphicFramePr/>
          <p:nvPr/>
        </p:nvGraphicFramePr>
        <p:xfrm>
          <a:off x="5275700" y="1201263"/>
          <a:ext cx="3492225" cy="384365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683392"/>
                <a:gridCol w="1808833"/>
              </a:tblGrid>
              <a:tr h="331050">
                <a:tc>
                  <a:txBody>
                    <a:bodyPr/>
                    <a:lstStyle/>
                    <a:p>
                      <a:pPr algn="l">
                        <a:defRPr sz="1800"/>
                      </a:pPr>
                      <a:r>
                        <a:rPr sz="1000">
                          <a:solidFill>
                            <a:srgbClr val="FFFFFF"/>
                          </a:solidFill>
                          <a:latin typeface="Avenir Heavy"/>
                          <a:ea typeface="Avenir Heavy"/>
                          <a:cs typeface="Avenir Heavy"/>
                          <a:sym typeface="Avenir Heavy"/>
                        </a:rPr>
                        <a:t>Geometry</a:t>
                      </a:r>
                    </a:p>
                  </a:txBody>
                  <a:tcPr marL="91425" marR="91425" marT="91425" marB="91425" anchor="t" anchorCtr="0" horzOverflow="overflow">
                    <a:solidFill>
                      <a:srgbClr val="204056">
                        <a:alpha val="82490"/>
                      </a:srgbClr>
                    </a:solidFill>
                  </a:tcPr>
                </a:tc>
                <a:tc>
                  <a:txBody>
                    <a:bodyPr/>
                    <a:lstStyle/>
                    <a:p>
                      <a:pPr algn="l">
                        <a:defRPr sz="1800"/>
                      </a:pPr>
                      <a:r>
                        <a:rPr sz="1000">
                          <a:solidFill>
                            <a:srgbClr val="FFFFFF"/>
                          </a:solidFill>
                          <a:latin typeface="Avenir Heavy"/>
                          <a:ea typeface="Avenir Heavy"/>
                          <a:cs typeface="Avenir Heavy"/>
                          <a:sym typeface="Avenir Heavy"/>
                        </a:rPr>
                        <a:t>Percent of Shape Purchased After Try-On</a:t>
                      </a:r>
                    </a:p>
                  </a:txBody>
                  <a:tcPr marL="91425" marR="91425" marT="91425" marB="91425" anchor="t" anchorCtr="0" horzOverflow="overflow">
                    <a:solidFill>
                      <a:srgbClr val="204056">
                        <a:alpha val="82490"/>
                      </a:srgbClr>
                    </a:solidFill>
                  </a:tcPr>
                </a:tc>
              </a:tr>
              <a:tr h="439075">
                <a:tc>
                  <a:txBody>
                    <a:bodyPr/>
                    <a:lstStyle/>
                    <a:p>
                      <a:pPr algn="l">
                        <a:defRPr sz="1800"/>
                      </a:pPr>
                      <a:r>
                        <a:rPr sz="800">
                          <a:solidFill>
                            <a:srgbClr val="4181A7"/>
                          </a:solidFill>
                          <a:latin typeface="Avenir Book"/>
                          <a:ea typeface="Avenir Book"/>
                          <a:cs typeface="Avenir Book"/>
                          <a:sym typeface="Avenir Book"/>
                        </a:rPr>
                        <a:t>No preference</a:t>
                      </a:r>
                    </a:p>
                  </a:txBody>
                  <a:tcPr marL="91425" marR="91425" marT="91425" marB="91425" anchor="t" anchorCtr="0" horzOverflow="overflow"/>
                </a:tc>
                <a:tc>
                  <a:txBody>
                    <a:bodyPr/>
                    <a:lstStyle/>
                    <a:p>
                      <a:pPr algn="l">
                        <a:defRPr sz="1800"/>
                      </a:pPr>
                      <a:r>
                        <a:rPr sz="800">
                          <a:solidFill>
                            <a:srgbClr val="4181A7"/>
                          </a:solidFill>
                          <a:latin typeface="Avenir Book"/>
                          <a:ea typeface="Avenir Book"/>
                          <a:cs typeface="Avenir Book"/>
                          <a:sym typeface="Avenir Book"/>
                        </a:rPr>
                        <a:t>74.6%</a:t>
                      </a:r>
                    </a:p>
                  </a:txBody>
                  <a:tcPr marL="91425" marR="91425" marT="91425" marB="91425" anchor="t" anchorCtr="0" horzOverflow="overflow"/>
                </a:tc>
              </a:tr>
              <a:tr h="439075">
                <a:tc>
                  <a:txBody>
                    <a:bodyPr/>
                    <a:lstStyle/>
                    <a:p>
                      <a:pPr algn="l">
                        <a:defRPr sz="1800"/>
                      </a:pPr>
                      <a:r>
                        <a:rPr sz="800">
                          <a:solidFill>
                            <a:srgbClr val="295269"/>
                          </a:solidFill>
                          <a:latin typeface="Avenir Book"/>
                          <a:ea typeface="Avenir Book"/>
                          <a:cs typeface="Avenir Book"/>
                          <a:sym typeface="Avenir Book"/>
                        </a:rPr>
                        <a:t>Round</a:t>
                      </a:r>
                    </a:p>
                  </a:txBody>
                  <a:tcPr marL="91425" marR="91425" marT="91425" marB="91425" anchor="t" anchorCtr="0" horzOverflow="overflow"/>
                </a:tc>
                <a:tc>
                  <a:txBody>
                    <a:bodyPr/>
                    <a:lstStyle/>
                    <a:p>
                      <a:pPr algn="l">
                        <a:defRPr sz="1800"/>
                      </a:pPr>
                      <a:r>
                        <a:rPr sz="800">
                          <a:solidFill>
                            <a:srgbClr val="295269"/>
                          </a:solidFill>
                          <a:latin typeface="Avenir Book"/>
                          <a:ea typeface="Avenir Book"/>
                          <a:cs typeface="Avenir Book"/>
                          <a:sym typeface="Avenir Book"/>
                        </a:rPr>
                        <a:t>67.9%</a:t>
                      </a:r>
                    </a:p>
                  </a:txBody>
                  <a:tcPr marL="91425" marR="91425" marT="91425" marB="91425" anchor="t" anchorCtr="0" horzOverflow="overflow"/>
                </a:tc>
              </a:tr>
              <a:tr h="439075">
                <a:tc>
                  <a:txBody>
                    <a:bodyPr/>
                    <a:lstStyle/>
                    <a:p>
                      <a:pPr algn="l">
                        <a:defRPr sz="1800"/>
                      </a:pPr>
                      <a:r>
                        <a:rPr sz="800">
                          <a:solidFill>
                            <a:srgbClr val="295269"/>
                          </a:solidFill>
                          <a:latin typeface="Avenir Book"/>
                          <a:ea typeface="Avenir Book"/>
                          <a:cs typeface="Avenir Book"/>
                          <a:sym typeface="Avenir Book"/>
                        </a:rPr>
                        <a:t>Rectangular</a:t>
                      </a:r>
                    </a:p>
                  </a:txBody>
                  <a:tcPr marL="91425" marR="91425" marT="91425" marB="91425" anchor="t" anchorCtr="0" horzOverflow="overflow"/>
                </a:tc>
                <a:tc>
                  <a:txBody>
                    <a:bodyPr/>
                    <a:lstStyle/>
                    <a:p>
                      <a:pPr algn="l">
                        <a:defRPr sz="1800"/>
                      </a:pPr>
                      <a:r>
                        <a:rPr sz="800">
                          <a:solidFill>
                            <a:srgbClr val="295269"/>
                          </a:solidFill>
                          <a:latin typeface="Avenir Book"/>
                          <a:ea typeface="Avenir Book"/>
                          <a:cs typeface="Avenir Book"/>
                          <a:sym typeface="Avenir Book"/>
                        </a:rPr>
                        <a:t>65.6%</a:t>
                      </a:r>
                    </a:p>
                  </a:txBody>
                  <a:tcPr marL="91425" marR="91425" marT="91425" marB="91425" anchor="t" anchorCtr="0" horzOverflow="overflow"/>
                </a:tc>
              </a:tr>
              <a:tr h="439075">
                <a:tc>
                  <a:txBody>
                    <a:bodyPr/>
                    <a:lstStyle/>
                    <a:p>
                      <a:pPr algn="l">
                        <a:defRPr sz="1800"/>
                      </a:pPr>
                      <a:r>
                        <a:rPr sz="800">
                          <a:solidFill>
                            <a:srgbClr val="295269"/>
                          </a:solidFill>
                          <a:latin typeface="Avenir Book"/>
                          <a:ea typeface="Avenir Book"/>
                          <a:cs typeface="Avenir Book"/>
                          <a:sym typeface="Avenir Book"/>
                        </a:rPr>
                        <a:t>Square</a:t>
                      </a:r>
                    </a:p>
                  </a:txBody>
                  <a:tcPr marL="91425" marR="91425" marT="91425" marB="91425" anchor="t" anchorCtr="0" horzOverflow="overflow"/>
                </a:tc>
                <a:tc>
                  <a:txBody>
                    <a:bodyPr/>
                    <a:lstStyle/>
                    <a:p>
                      <a:pPr algn="l">
                        <a:defRPr sz="1800"/>
                      </a:pPr>
                      <a:r>
                        <a:rPr sz="800">
                          <a:solidFill>
                            <a:srgbClr val="295269"/>
                          </a:solidFill>
                          <a:latin typeface="Avenir Book"/>
                          <a:ea typeface="Avenir Book"/>
                          <a:cs typeface="Avenir Book"/>
                          <a:sym typeface="Avenir Book"/>
                        </a:rPr>
                        <a:t>62.9%</a:t>
                      </a:r>
                    </a:p>
                  </a:txBody>
                  <a:tcPr marL="91425" marR="91425" marT="91425" marB="91425" anchor="t" anchorCtr="0" horzOverflow="overflow"/>
                </a:tc>
              </a:tr>
            </a:tbl>
          </a:graphicData>
        </a:graphic>
      </p:graphicFrame>
      <p:grpSp>
        <p:nvGrpSpPr>
          <p:cNvPr id="662" name="Group"/>
          <p:cNvGrpSpPr/>
          <p:nvPr/>
        </p:nvGrpSpPr>
        <p:grpSpPr>
          <a:xfrm>
            <a:off x="7405839" y="-30"/>
            <a:ext cx="1407212" cy="1179842"/>
            <a:chOff x="0" y="0"/>
            <a:chExt cx="1407211" cy="1179840"/>
          </a:xfrm>
        </p:grpSpPr>
        <p:sp>
          <p:nvSpPr>
            <p:cNvPr id="660" name="Rectangle"/>
            <p:cNvSpPr/>
            <p:nvPr/>
          </p:nvSpPr>
          <p:spPr>
            <a:xfrm>
              <a:off x="0" y="0"/>
              <a:ext cx="1407212" cy="1179841"/>
            </a:xfrm>
            <a:prstGeom prst="rect">
              <a:avLst/>
            </a:prstGeom>
            <a:solidFill>
              <a:srgbClr val="FFFFFF"/>
            </a:soli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p>
          </p:txBody>
        </p:sp>
        <p:pic>
          <p:nvPicPr>
            <p:cNvPr id="661" name="glasses.png" descr="glasses.png"/>
            <p:cNvPicPr>
              <a:picLocks noChangeAspect="1"/>
            </p:cNvPicPr>
            <p:nvPr/>
          </p:nvPicPr>
          <p:blipFill>
            <a:blip r:embed="rId2">
              <a:extLst/>
            </a:blip>
            <a:srcRect l="12650" t="16980" r="12505" b="20801"/>
            <a:stretch>
              <a:fillRect/>
            </a:stretch>
          </p:blipFill>
          <p:spPr>
            <a:xfrm>
              <a:off x="88800" y="584560"/>
              <a:ext cx="1229611" cy="425907"/>
            </a:xfrm>
            <a:custGeom>
              <a:avLst/>
              <a:gdLst/>
              <a:ahLst/>
              <a:cxnLst>
                <a:cxn ang="0">
                  <a:pos x="wd2" y="hd2"/>
                </a:cxn>
                <a:cxn ang="5400000">
                  <a:pos x="wd2" y="hd2"/>
                </a:cxn>
                <a:cxn ang="10800000">
                  <a:pos x="wd2" y="hd2"/>
                </a:cxn>
                <a:cxn ang="16200000">
                  <a:pos x="wd2" y="hd2"/>
                </a:cxn>
              </a:cxnLst>
              <a:rect l="0" t="0" r="r" b="b"/>
              <a:pathLst>
                <a:path w="21534" h="20874" fill="norm" stroke="1" extrusionOk="0">
                  <a:moveTo>
                    <a:pt x="16537" y="0"/>
                  </a:moveTo>
                  <a:cubicBezTo>
                    <a:pt x="15136" y="-16"/>
                    <a:pt x="14395" y="428"/>
                    <a:pt x="13235" y="1965"/>
                  </a:cubicBezTo>
                  <a:cubicBezTo>
                    <a:pt x="12391" y="3084"/>
                    <a:pt x="12043" y="3316"/>
                    <a:pt x="11942" y="2859"/>
                  </a:cubicBezTo>
                  <a:cubicBezTo>
                    <a:pt x="11875" y="2552"/>
                    <a:pt x="9779" y="2552"/>
                    <a:pt x="9711" y="2859"/>
                  </a:cubicBezTo>
                  <a:cubicBezTo>
                    <a:pt x="9606" y="3335"/>
                    <a:pt x="9110" y="3072"/>
                    <a:pt x="8488" y="2198"/>
                  </a:cubicBezTo>
                  <a:cubicBezTo>
                    <a:pt x="7337" y="580"/>
                    <a:pt x="6697" y="205"/>
                    <a:pt x="5082" y="214"/>
                  </a:cubicBezTo>
                  <a:cubicBezTo>
                    <a:pt x="4139" y="220"/>
                    <a:pt x="3469" y="363"/>
                    <a:pt x="2587" y="798"/>
                  </a:cubicBezTo>
                  <a:cubicBezTo>
                    <a:pt x="2581" y="825"/>
                    <a:pt x="2577" y="857"/>
                    <a:pt x="2566" y="875"/>
                  </a:cubicBezTo>
                  <a:cubicBezTo>
                    <a:pt x="2533" y="933"/>
                    <a:pt x="2499" y="918"/>
                    <a:pt x="2469" y="856"/>
                  </a:cubicBezTo>
                  <a:cubicBezTo>
                    <a:pt x="2029" y="1081"/>
                    <a:pt x="1545" y="1369"/>
                    <a:pt x="919" y="1770"/>
                  </a:cubicBezTo>
                  <a:cubicBezTo>
                    <a:pt x="264" y="2190"/>
                    <a:pt x="135" y="2335"/>
                    <a:pt x="71" y="2801"/>
                  </a:cubicBezTo>
                  <a:cubicBezTo>
                    <a:pt x="-66" y="3812"/>
                    <a:pt x="-10" y="4425"/>
                    <a:pt x="287" y="5213"/>
                  </a:cubicBezTo>
                  <a:cubicBezTo>
                    <a:pt x="517" y="5825"/>
                    <a:pt x="599" y="6313"/>
                    <a:pt x="704" y="7606"/>
                  </a:cubicBezTo>
                  <a:cubicBezTo>
                    <a:pt x="954" y="10693"/>
                    <a:pt x="1318" y="13635"/>
                    <a:pt x="1614" y="15017"/>
                  </a:cubicBezTo>
                  <a:cubicBezTo>
                    <a:pt x="2272" y="18082"/>
                    <a:pt x="3214" y="19984"/>
                    <a:pt x="4422" y="20677"/>
                  </a:cubicBezTo>
                  <a:cubicBezTo>
                    <a:pt x="6003" y="21584"/>
                    <a:pt x="7788" y="19288"/>
                    <a:pt x="8641" y="15250"/>
                  </a:cubicBezTo>
                  <a:cubicBezTo>
                    <a:pt x="8928" y="13892"/>
                    <a:pt x="9348" y="10607"/>
                    <a:pt x="9517" y="8403"/>
                  </a:cubicBezTo>
                  <a:cubicBezTo>
                    <a:pt x="9586" y="7504"/>
                    <a:pt x="9578" y="7187"/>
                    <a:pt x="9475" y="6750"/>
                  </a:cubicBezTo>
                  <a:cubicBezTo>
                    <a:pt x="9319" y="6083"/>
                    <a:pt x="9445" y="5232"/>
                    <a:pt x="9760" y="4785"/>
                  </a:cubicBezTo>
                  <a:cubicBezTo>
                    <a:pt x="10082" y="4330"/>
                    <a:pt x="11390" y="4390"/>
                    <a:pt x="11734" y="4882"/>
                  </a:cubicBezTo>
                  <a:cubicBezTo>
                    <a:pt x="12144" y="5469"/>
                    <a:pt x="12224" y="5953"/>
                    <a:pt x="12054" y="6789"/>
                  </a:cubicBezTo>
                  <a:cubicBezTo>
                    <a:pt x="11920" y="7441"/>
                    <a:pt x="11926" y="7573"/>
                    <a:pt x="12116" y="9512"/>
                  </a:cubicBezTo>
                  <a:cubicBezTo>
                    <a:pt x="12537" y="13799"/>
                    <a:pt x="12928" y="15886"/>
                    <a:pt x="13687" y="17895"/>
                  </a:cubicBezTo>
                  <a:cubicBezTo>
                    <a:pt x="14597" y="20305"/>
                    <a:pt x="15892" y="21341"/>
                    <a:pt x="17107" y="20638"/>
                  </a:cubicBezTo>
                  <a:cubicBezTo>
                    <a:pt x="17949" y="20150"/>
                    <a:pt x="18572" y="19265"/>
                    <a:pt x="19129" y="17779"/>
                  </a:cubicBezTo>
                  <a:cubicBezTo>
                    <a:pt x="19951" y="15586"/>
                    <a:pt x="20308" y="13567"/>
                    <a:pt x="20756" y="8656"/>
                  </a:cubicBezTo>
                  <a:cubicBezTo>
                    <a:pt x="20953" y="6488"/>
                    <a:pt x="21048" y="5874"/>
                    <a:pt x="21263" y="5252"/>
                  </a:cubicBezTo>
                  <a:cubicBezTo>
                    <a:pt x="21490" y="4597"/>
                    <a:pt x="21531" y="4308"/>
                    <a:pt x="21534" y="3268"/>
                  </a:cubicBezTo>
                  <a:lnTo>
                    <a:pt x="21534" y="2062"/>
                  </a:lnTo>
                  <a:lnTo>
                    <a:pt x="21124" y="1770"/>
                  </a:lnTo>
                  <a:cubicBezTo>
                    <a:pt x="20897" y="1611"/>
                    <a:pt x="20019" y="1142"/>
                    <a:pt x="19178" y="739"/>
                  </a:cubicBezTo>
                  <a:cubicBezTo>
                    <a:pt x="18000" y="176"/>
                    <a:pt x="17396" y="10"/>
                    <a:pt x="16537" y="0"/>
                  </a:cubicBezTo>
                  <a:close/>
                  <a:moveTo>
                    <a:pt x="16335" y="603"/>
                  </a:moveTo>
                  <a:cubicBezTo>
                    <a:pt x="17077" y="555"/>
                    <a:pt x="17827" y="759"/>
                    <a:pt x="18385" y="1245"/>
                  </a:cubicBezTo>
                  <a:cubicBezTo>
                    <a:pt x="18810" y="1614"/>
                    <a:pt x="19051" y="2015"/>
                    <a:pt x="19352" y="2801"/>
                  </a:cubicBezTo>
                  <a:cubicBezTo>
                    <a:pt x="19573" y="3381"/>
                    <a:pt x="19755" y="3947"/>
                    <a:pt x="19755" y="4065"/>
                  </a:cubicBezTo>
                  <a:cubicBezTo>
                    <a:pt x="19755" y="4184"/>
                    <a:pt x="19286" y="5710"/>
                    <a:pt x="18712" y="7450"/>
                  </a:cubicBezTo>
                  <a:cubicBezTo>
                    <a:pt x="17624" y="10751"/>
                    <a:pt x="17524" y="11181"/>
                    <a:pt x="17524" y="12488"/>
                  </a:cubicBezTo>
                  <a:cubicBezTo>
                    <a:pt x="17524" y="14042"/>
                    <a:pt x="17783" y="13499"/>
                    <a:pt x="18782" y="9881"/>
                  </a:cubicBezTo>
                  <a:cubicBezTo>
                    <a:pt x="20126" y="5012"/>
                    <a:pt x="19969" y="5487"/>
                    <a:pt x="20067" y="6011"/>
                  </a:cubicBezTo>
                  <a:cubicBezTo>
                    <a:pt x="20237" y="6913"/>
                    <a:pt x="20267" y="8749"/>
                    <a:pt x="20137" y="10504"/>
                  </a:cubicBezTo>
                  <a:cubicBezTo>
                    <a:pt x="19860" y="14241"/>
                    <a:pt x="19010" y="17420"/>
                    <a:pt x="17878" y="18985"/>
                  </a:cubicBezTo>
                  <a:cubicBezTo>
                    <a:pt x="17333" y="19739"/>
                    <a:pt x="17176" y="19858"/>
                    <a:pt x="16544" y="19918"/>
                  </a:cubicBezTo>
                  <a:cubicBezTo>
                    <a:pt x="15389" y="20028"/>
                    <a:pt x="14657" y="19271"/>
                    <a:pt x="13826" y="17117"/>
                  </a:cubicBezTo>
                  <a:cubicBezTo>
                    <a:pt x="13244" y="15609"/>
                    <a:pt x="12937" y="14074"/>
                    <a:pt x="12860" y="12352"/>
                  </a:cubicBezTo>
                  <a:cubicBezTo>
                    <a:pt x="12829" y="11652"/>
                    <a:pt x="12741" y="10449"/>
                    <a:pt x="12672" y="9687"/>
                  </a:cubicBezTo>
                  <a:cubicBezTo>
                    <a:pt x="12531" y="8112"/>
                    <a:pt x="12570" y="7030"/>
                    <a:pt x="12825" y="5369"/>
                  </a:cubicBezTo>
                  <a:cubicBezTo>
                    <a:pt x="13049" y="3910"/>
                    <a:pt x="13747" y="2124"/>
                    <a:pt x="14326" y="1517"/>
                  </a:cubicBezTo>
                  <a:cubicBezTo>
                    <a:pt x="14857" y="962"/>
                    <a:pt x="15593" y="651"/>
                    <a:pt x="16335" y="603"/>
                  </a:cubicBezTo>
                  <a:close/>
                  <a:moveTo>
                    <a:pt x="5374" y="700"/>
                  </a:moveTo>
                  <a:cubicBezTo>
                    <a:pt x="5979" y="761"/>
                    <a:pt x="6582" y="1018"/>
                    <a:pt x="7098" y="1498"/>
                  </a:cubicBezTo>
                  <a:cubicBezTo>
                    <a:pt x="7548" y="1917"/>
                    <a:pt x="7737" y="2276"/>
                    <a:pt x="8155" y="3443"/>
                  </a:cubicBezTo>
                  <a:cubicBezTo>
                    <a:pt x="8674" y="4895"/>
                    <a:pt x="8903" y="6232"/>
                    <a:pt x="8940" y="8072"/>
                  </a:cubicBezTo>
                  <a:cubicBezTo>
                    <a:pt x="8962" y="9189"/>
                    <a:pt x="8589" y="13785"/>
                    <a:pt x="8412" y="14608"/>
                  </a:cubicBezTo>
                  <a:cubicBezTo>
                    <a:pt x="7891" y="17017"/>
                    <a:pt x="7220" y="18576"/>
                    <a:pt x="6347" y="19393"/>
                  </a:cubicBezTo>
                  <a:cubicBezTo>
                    <a:pt x="5293" y="20382"/>
                    <a:pt x="4189" y="20079"/>
                    <a:pt x="3345" y="18557"/>
                  </a:cubicBezTo>
                  <a:cubicBezTo>
                    <a:pt x="2901" y="17756"/>
                    <a:pt x="2221" y="15717"/>
                    <a:pt x="1955" y="14414"/>
                  </a:cubicBezTo>
                  <a:cubicBezTo>
                    <a:pt x="1569" y="12524"/>
                    <a:pt x="1399" y="10797"/>
                    <a:pt x="1392" y="8578"/>
                  </a:cubicBezTo>
                  <a:cubicBezTo>
                    <a:pt x="1383" y="5852"/>
                    <a:pt x="1463" y="5637"/>
                    <a:pt x="1962" y="7139"/>
                  </a:cubicBezTo>
                  <a:cubicBezTo>
                    <a:pt x="3454" y="11630"/>
                    <a:pt x="3632" y="12118"/>
                    <a:pt x="3804" y="12118"/>
                  </a:cubicBezTo>
                  <a:cubicBezTo>
                    <a:pt x="3969" y="12118"/>
                    <a:pt x="3986" y="12038"/>
                    <a:pt x="3936" y="11165"/>
                  </a:cubicBezTo>
                  <a:cubicBezTo>
                    <a:pt x="3855" y="9755"/>
                    <a:pt x="3762" y="9410"/>
                    <a:pt x="2768" y="6789"/>
                  </a:cubicBezTo>
                  <a:cubicBezTo>
                    <a:pt x="2268" y="5470"/>
                    <a:pt x="1846" y="4296"/>
                    <a:pt x="1830" y="4182"/>
                  </a:cubicBezTo>
                  <a:cubicBezTo>
                    <a:pt x="1780" y="3840"/>
                    <a:pt x="2252" y="2630"/>
                    <a:pt x="2650" y="2062"/>
                  </a:cubicBezTo>
                  <a:cubicBezTo>
                    <a:pt x="3345" y="1069"/>
                    <a:pt x="4366" y="599"/>
                    <a:pt x="5374" y="700"/>
                  </a:cubicBezTo>
                  <a:close/>
                </a:path>
              </a:pathLst>
            </a:custGeom>
            <a:ln w="12700" cap="flat">
              <a:noFill/>
              <a:miter lim="400000"/>
            </a:ln>
            <a:effectLst/>
          </p:spPr>
        </p:pic>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4" name="Shape 330"/>
          <p:cNvSpPr txBox="1"/>
          <p:nvPr/>
        </p:nvSpPr>
        <p:spPr>
          <a:xfrm>
            <a:off x="311699" y="528275"/>
            <a:ext cx="8520602" cy="601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spAutoFit/>
          </a:bodyPr>
          <a:lstStyle/>
          <a:p>
            <a:pPr>
              <a:defRPr sz="2400">
                <a:solidFill>
                  <a:srgbClr val="295269"/>
                </a:solidFill>
                <a:latin typeface="Avenir Heavy"/>
                <a:ea typeface="Avenir Heavy"/>
                <a:cs typeface="Avenir Heavy"/>
                <a:sym typeface="Avenir Heavy"/>
              </a:defRPr>
            </a:pPr>
            <a:r>
              <a:t>Conversion Rates By: </a:t>
            </a:r>
            <a:r>
              <a:rPr>
                <a:solidFill>
                  <a:srgbClr val="4181A7"/>
                </a:solidFill>
              </a:rPr>
              <a:t>Color</a:t>
            </a:r>
          </a:p>
        </p:txBody>
      </p:sp>
      <p:grpSp>
        <p:nvGrpSpPr>
          <p:cNvPr id="667" name="Shape 331"/>
          <p:cNvGrpSpPr/>
          <p:nvPr/>
        </p:nvGrpSpPr>
        <p:grpSpPr>
          <a:xfrm>
            <a:off x="177974" y="1188947"/>
            <a:ext cx="4920902" cy="3860179"/>
            <a:chOff x="0" y="-12377"/>
            <a:chExt cx="4920900" cy="3860177"/>
          </a:xfrm>
        </p:grpSpPr>
        <p:sp>
          <p:nvSpPr>
            <p:cNvPr id="665" name="Rectangle"/>
            <p:cNvSpPr/>
            <p:nvPr/>
          </p:nvSpPr>
          <p:spPr>
            <a:xfrm>
              <a:off x="-1" y="-1"/>
              <a:ext cx="4920902" cy="3847802"/>
            </a:xfrm>
            <a:prstGeom prst="rect">
              <a:avLst/>
            </a:prstGeom>
            <a:noFill/>
            <a:ln w="9525" cap="flat">
              <a:solidFill>
                <a:srgbClr val="B7B7B7"/>
              </a:solidFill>
              <a:prstDash val="solid"/>
              <a:round/>
            </a:ln>
            <a:effectLst/>
          </p:spPr>
          <p:txBody>
            <a:bodyPr wrap="square" lIns="45719" tIns="45719" rIns="45719" bIns="45719" numCol="1" anchor="t">
              <a:noAutofit/>
            </a:bodyPr>
            <a:lstStyle/>
            <a:p>
              <a:pPr>
                <a:lnSpc>
                  <a:spcPct val="115000"/>
                </a:lnSpc>
                <a:defRPr sz="1200">
                  <a:latin typeface="Roboto"/>
                  <a:ea typeface="Roboto"/>
                  <a:cs typeface="Roboto"/>
                  <a:sym typeface="Roboto"/>
                </a:defRPr>
              </a:pPr>
            </a:p>
          </p:txBody>
        </p:sp>
        <p:sp>
          <p:nvSpPr>
            <p:cNvPr id="666" name="Findings indicate that the two-toned/tortoise colors are correlated with a higher purchase conversion rate, just behind the classic black option…"/>
            <p:cNvSpPr txBox="1"/>
            <p:nvPr/>
          </p:nvSpPr>
          <p:spPr>
            <a:xfrm>
              <a:off x="44774" y="-12378"/>
              <a:ext cx="4831352" cy="2691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p>
              <a:pPr marL="171449" indent="-190499">
                <a:lnSpc>
                  <a:spcPct val="115000"/>
                </a:lnSpc>
                <a:buClr>
                  <a:srgbClr val="295269"/>
                </a:buClr>
                <a:buSzPts val="1800"/>
                <a:buFont typeface="Arial"/>
                <a:buChar char="●"/>
                <a:defRPr sz="1800">
                  <a:latin typeface="Avenir Book"/>
                  <a:ea typeface="Avenir Book"/>
                  <a:cs typeface="Avenir Book"/>
                  <a:sym typeface="Avenir Book"/>
                </a:defRPr>
              </a:pPr>
              <a:r>
                <a:rPr>
                  <a:solidFill>
                    <a:srgbClr val="295269"/>
                  </a:solidFill>
                </a:rPr>
                <a:t>Findings indicate that the</a:t>
              </a:r>
              <a:r>
                <a:t> </a:t>
              </a:r>
              <a:r>
                <a:rPr>
                  <a:solidFill>
                    <a:srgbClr val="4181A7"/>
                  </a:solidFill>
                </a:rPr>
                <a:t>two-toned/tortoise</a:t>
              </a:r>
              <a:r>
                <a:t> </a:t>
              </a:r>
              <a:r>
                <a:rPr>
                  <a:solidFill>
                    <a:srgbClr val="295269"/>
                  </a:solidFill>
                </a:rPr>
                <a:t>colors are correlated with a higher purchase conversion rate, just behind the classic black option</a:t>
              </a:r>
              <a:endParaRPr>
                <a:solidFill>
                  <a:srgbClr val="295269"/>
                </a:solidFill>
              </a:endParaRPr>
            </a:p>
            <a:p>
              <a:pPr marL="171449" indent="-190499">
                <a:lnSpc>
                  <a:spcPct val="115000"/>
                </a:lnSpc>
                <a:buClr>
                  <a:srgbClr val="295269"/>
                </a:buClr>
                <a:buSzPts val="1800"/>
                <a:buFont typeface="Arial"/>
                <a:buChar char="●"/>
                <a:defRPr sz="1800">
                  <a:latin typeface="Avenir Book"/>
                  <a:ea typeface="Avenir Book"/>
                  <a:cs typeface="Avenir Book"/>
                  <a:sym typeface="Avenir Book"/>
                </a:defRPr>
              </a:pPr>
              <a:r>
                <a:rPr>
                  <a:solidFill>
                    <a:srgbClr val="295269"/>
                  </a:solidFill>
                </a:rPr>
                <a:t>Data suggests that customers prefer our </a:t>
              </a:r>
              <a:r>
                <a:rPr>
                  <a:solidFill>
                    <a:srgbClr val="4181A7"/>
                  </a:solidFill>
                </a:rPr>
                <a:t>‘quirkier’</a:t>
              </a:r>
              <a:r>
                <a:rPr>
                  <a:solidFill>
                    <a:srgbClr val="295269"/>
                  </a:solidFill>
                </a:rPr>
                <a:t>, more unique options like crystal, two-toned options to more neutral ones</a:t>
              </a:r>
            </a:p>
          </p:txBody>
        </p:sp>
      </p:grpSp>
      <p:graphicFrame>
        <p:nvGraphicFramePr>
          <p:cNvPr id="668" name="Shape 332"/>
          <p:cNvGraphicFramePr/>
          <p:nvPr/>
        </p:nvGraphicFramePr>
        <p:xfrm>
          <a:off x="5275700" y="1201263"/>
          <a:ext cx="3492225" cy="384365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127600"/>
                <a:gridCol w="1364625"/>
              </a:tblGrid>
              <a:tr h="331050">
                <a:tc>
                  <a:txBody>
                    <a:bodyPr/>
                    <a:lstStyle/>
                    <a:p>
                      <a:pPr algn="l">
                        <a:defRPr sz="1800"/>
                      </a:pPr>
                      <a:r>
                        <a:rPr sz="900">
                          <a:solidFill>
                            <a:srgbClr val="FFFFFF"/>
                          </a:solidFill>
                          <a:latin typeface="Avenir Heavy"/>
                          <a:ea typeface="Avenir Heavy"/>
                          <a:cs typeface="Avenir Heavy"/>
                          <a:sym typeface="Avenir Heavy"/>
                        </a:rPr>
                        <a:t>Color</a:t>
                      </a:r>
                    </a:p>
                  </a:txBody>
                  <a:tcPr marL="91425" marR="91425" marT="91425" marB="91425" anchor="t" anchorCtr="0" horzOverflow="overflow">
                    <a:solidFill>
                      <a:srgbClr val="204056">
                        <a:alpha val="82490"/>
                      </a:srgbClr>
                    </a:solidFill>
                  </a:tcPr>
                </a:tc>
                <a:tc>
                  <a:txBody>
                    <a:bodyPr/>
                    <a:lstStyle/>
                    <a:p>
                      <a:pPr algn="l">
                        <a:defRPr sz="1800"/>
                      </a:pPr>
                      <a:r>
                        <a:rPr sz="900">
                          <a:solidFill>
                            <a:srgbClr val="FFFFFF"/>
                          </a:solidFill>
                          <a:latin typeface="Avenir Heavy"/>
                          <a:ea typeface="Avenir Heavy"/>
                          <a:cs typeface="Avenir Heavy"/>
                          <a:sym typeface="Avenir Heavy"/>
                        </a:rPr>
                        <a:t>Percent Purchased After Try-On</a:t>
                      </a:r>
                    </a:p>
                  </a:txBody>
                  <a:tcPr marL="91425" marR="91425" marT="91425" marB="91425" anchor="t" anchorCtr="0" horzOverflow="overflow">
                    <a:solidFill>
                      <a:srgbClr val="204056">
                        <a:alpha val="82490"/>
                      </a:srgbClr>
                    </a:solidFill>
                  </a:tcPr>
                </a:tc>
              </a:tr>
              <a:tr h="439075">
                <a:tc>
                  <a:txBody>
                    <a:bodyPr/>
                    <a:lstStyle/>
                    <a:p>
                      <a:pPr algn="l">
                        <a:defRPr sz="1800"/>
                      </a:pPr>
                      <a:r>
                        <a:rPr sz="900">
                          <a:solidFill>
                            <a:srgbClr val="295269"/>
                          </a:solidFill>
                          <a:latin typeface="Avenir Book"/>
                          <a:ea typeface="Avenir Book"/>
                          <a:cs typeface="Avenir Book"/>
                          <a:sym typeface="Avenir Book"/>
                        </a:rPr>
                        <a:t>Black</a:t>
                      </a:r>
                    </a:p>
                  </a:txBody>
                  <a:tcPr marL="91425" marR="91425" marT="91425" marB="91425" anchor="t" anchorCtr="0" horzOverflow="overflow"/>
                </a:tc>
                <a:tc>
                  <a:txBody>
                    <a:bodyPr/>
                    <a:lstStyle/>
                    <a:p>
                      <a:pPr algn="l">
                        <a:defRPr sz="1800"/>
                      </a:pPr>
                      <a:r>
                        <a:rPr sz="900">
                          <a:solidFill>
                            <a:srgbClr val="295269"/>
                          </a:solidFill>
                          <a:latin typeface="Avenir Book"/>
                          <a:ea typeface="Avenir Book"/>
                          <a:cs typeface="Avenir Book"/>
                          <a:sym typeface="Avenir Book"/>
                        </a:rPr>
                        <a:t>68.2%</a:t>
                      </a:r>
                    </a:p>
                  </a:txBody>
                  <a:tcPr marL="91425" marR="91425" marT="91425" marB="91425" anchor="t" anchorCtr="0" horzOverflow="overflow"/>
                </a:tc>
              </a:tr>
              <a:tr h="439075">
                <a:tc>
                  <a:txBody>
                    <a:bodyPr/>
                    <a:lstStyle/>
                    <a:p>
                      <a:pPr algn="l">
                        <a:defRPr sz="1800"/>
                      </a:pPr>
                      <a:r>
                        <a:rPr sz="900">
                          <a:solidFill>
                            <a:srgbClr val="4181A7"/>
                          </a:solidFill>
                          <a:latin typeface="Avenir Book"/>
                          <a:ea typeface="Avenir Book"/>
                          <a:cs typeface="Avenir Book"/>
                          <a:sym typeface="Avenir Book"/>
                        </a:rPr>
                        <a:t>Tortoise</a:t>
                      </a:r>
                    </a:p>
                  </a:txBody>
                  <a:tcPr marL="91425" marR="91425" marT="91425" marB="91425" anchor="t" anchorCtr="0" horzOverflow="overflow"/>
                </a:tc>
                <a:tc>
                  <a:txBody>
                    <a:bodyPr/>
                    <a:lstStyle/>
                    <a:p>
                      <a:pPr algn="l">
                        <a:defRPr sz="1800"/>
                      </a:pPr>
                      <a:r>
                        <a:rPr sz="900">
                          <a:solidFill>
                            <a:srgbClr val="4181A7"/>
                          </a:solidFill>
                          <a:latin typeface="Avenir Book"/>
                          <a:ea typeface="Avenir Book"/>
                          <a:cs typeface="Avenir Book"/>
                          <a:sym typeface="Avenir Book"/>
                        </a:rPr>
                        <a:t>67.6%</a:t>
                      </a:r>
                    </a:p>
                  </a:txBody>
                  <a:tcPr marL="91425" marR="91425" marT="91425" marB="91425" anchor="t" anchorCtr="0" horzOverflow="overflow"/>
                </a:tc>
              </a:tr>
              <a:tr h="439075">
                <a:tc>
                  <a:txBody>
                    <a:bodyPr/>
                    <a:lstStyle/>
                    <a:p>
                      <a:pPr algn="l">
                        <a:defRPr sz="1800"/>
                      </a:pPr>
                      <a:r>
                        <a:rPr sz="900">
                          <a:solidFill>
                            <a:srgbClr val="4181A7"/>
                          </a:solidFill>
                          <a:latin typeface="Avenir Book"/>
                          <a:ea typeface="Avenir Book"/>
                          <a:cs typeface="Avenir Book"/>
                          <a:sym typeface="Avenir Book"/>
                        </a:rPr>
                        <a:t>Two-Tone</a:t>
                      </a:r>
                    </a:p>
                  </a:txBody>
                  <a:tcPr marL="91425" marR="91425" marT="91425" marB="91425" anchor="t" anchorCtr="0" horzOverflow="overflow"/>
                </a:tc>
                <a:tc>
                  <a:txBody>
                    <a:bodyPr/>
                    <a:lstStyle/>
                    <a:p>
                      <a:pPr algn="l">
                        <a:defRPr sz="1800"/>
                      </a:pPr>
                      <a:r>
                        <a:rPr sz="900">
                          <a:solidFill>
                            <a:srgbClr val="4181A7"/>
                          </a:solidFill>
                          <a:latin typeface="Avenir Book"/>
                          <a:ea typeface="Avenir Book"/>
                          <a:cs typeface="Avenir Book"/>
                          <a:sym typeface="Avenir Book"/>
                        </a:rPr>
                        <a:t>67.1%</a:t>
                      </a:r>
                    </a:p>
                  </a:txBody>
                  <a:tcPr marL="91425" marR="91425" marT="91425" marB="91425" anchor="t" anchorCtr="0" horzOverflow="overflow"/>
                </a:tc>
              </a:tr>
              <a:tr h="439075">
                <a:tc>
                  <a:txBody>
                    <a:bodyPr/>
                    <a:lstStyle/>
                    <a:p>
                      <a:pPr algn="l">
                        <a:defRPr sz="1800"/>
                      </a:pPr>
                      <a:r>
                        <a:rPr sz="900">
                          <a:solidFill>
                            <a:srgbClr val="295269"/>
                          </a:solidFill>
                          <a:latin typeface="Avenir Book"/>
                          <a:ea typeface="Avenir Book"/>
                          <a:cs typeface="Avenir Book"/>
                          <a:sym typeface="Avenir Book"/>
                        </a:rPr>
                        <a:t>Crystal</a:t>
                      </a:r>
                    </a:p>
                  </a:txBody>
                  <a:tcPr marL="91425" marR="91425" marT="91425" marB="91425" anchor="t" anchorCtr="0" horzOverflow="overflow"/>
                </a:tc>
                <a:tc>
                  <a:txBody>
                    <a:bodyPr/>
                    <a:lstStyle/>
                    <a:p>
                      <a:pPr algn="l">
                        <a:defRPr sz="1800"/>
                      </a:pPr>
                      <a:r>
                        <a:rPr sz="900">
                          <a:solidFill>
                            <a:srgbClr val="295269"/>
                          </a:solidFill>
                          <a:latin typeface="Avenir Book"/>
                          <a:ea typeface="Avenir Book"/>
                          <a:cs typeface="Avenir Book"/>
                          <a:sym typeface="Avenir Book"/>
                        </a:rPr>
                        <a:t>63.0%</a:t>
                      </a:r>
                    </a:p>
                  </a:txBody>
                  <a:tcPr marL="91425" marR="91425" marT="91425" marB="91425" anchor="t" anchorCtr="0" horzOverflow="overflow"/>
                </a:tc>
              </a:tr>
              <a:tr h="439075">
                <a:tc>
                  <a:txBody>
                    <a:bodyPr/>
                    <a:lstStyle/>
                    <a:p>
                      <a:pPr algn="l">
                        <a:defRPr sz="1800"/>
                      </a:pPr>
                      <a:r>
                        <a:rPr sz="900">
                          <a:solidFill>
                            <a:srgbClr val="295269"/>
                          </a:solidFill>
                          <a:latin typeface="Avenir Book"/>
                          <a:ea typeface="Avenir Book"/>
                          <a:cs typeface="Avenir Book"/>
                          <a:sym typeface="Avenir Book"/>
                        </a:rPr>
                        <a:t>Neutral</a:t>
                      </a:r>
                    </a:p>
                  </a:txBody>
                  <a:tcPr marL="91425" marR="91425" marT="91425" marB="91425" anchor="t" anchorCtr="0" horzOverflow="overflow"/>
                </a:tc>
                <a:tc>
                  <a:txBody>
                    <a:bodyPr/>
                    <a:lstStyle/>
                    <a:p>
                      <a:pPr algn="l">
                        <a:defRPr sz="1800"/>
                      </a:pPr>
                      <a:r>
                        <a:rPr sz="900">
                          <a:solidFill>
                            <a:srgbClr val="295269"/>
                          </a:solidFill>
                          <a:latin typeface="Avenir Book"/>
                          <a:ea typeface="Avenir Book"/>
                          <a:cs typeface="Avenir Book"/>
                          <a:sym typeface="Avenir Book"/>
                        </a:rPr>
                        <a:t>60.8%</a:t>
                      </a:r>
                    </a:p>
                  </a:txBody>
                  <a:tcPr marL="91425" marR="91425" marT="91425" marB="91425" anchor="t" anchorCtr="0" horzOverflow="overflow"/>
                </a:tc>
              </a:tr>
            </a:tbl>
          </a:graphicData>
        </a:graphic>
      </p:graphicFrame>
      <p:grpSp>
        <p:nvGrpSpPr>
          <p:cNvPr id="671" name="Group"/>
          <p:cNvGrpSpPr/>
          <p:nvPr/>
        </p:nvGrpSpPr>
        <p:grpSpPr>
          <a:xfrm>
            <a:off x="7405839" y="-30"/>
            <a:ext cx="1407212" cy="1179842"/>
            <a:chOff x="0" y="0"/>
            <a:chExt cx="1407211" cy="1179840"/>
          </a:xfrm>
        </p:grpSpPr>
        <p:sp>
          <p:nvSpPr>
            <p:cNvPr id="669" name="Rectangle"/>
            <p:cNvSpPr/>
            <p:nvPr/>
          </p:nvSpPr>
          <p:spPr>
            <a:xfrm>
              <a:off x="0" y="0"/>
              <a:ext cx="1407212" cy="1179841"/>
            </a:xfrm>
            <a:prstGeom prst="rect">
              <a:avLst/>
            </a:prstGeom>
            <a:solidFill>
              <a:srgbClr val="FFFFFF"/>
            </a:soli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p>
          </p:txBody>
        </p:sp>
        <p:pic>
          <p:nvPicPr>
            <p:cNvPr id="670" name="glasses.png" descr="glasses.png"/>
            <p:cNvPicPr>
              <a:picLocks noChangeAspect="1"/>
            </p:cNvPicPr>
            <p:nvPr/>
          </p:nvPicPr>
          <p:blipFill>
            <a:blip r:embed="rId2">
              <a:extLst/>
            </a:blip>
            <a:srcRect l="12650" t="16980" r="12505" b="20801"/>
            <a:stretch>
              <a:fillRect/>
            </a:stretch>
          </p:blipFill>
          <p:spPr>
            <a:xfrm>
              <a:off x="88800" y="584560"/>
              <a:ext cx="1229611" cy="425907"/>
            </a:xfrm>
            <a:custGeom>
              <a:avLst/>
              <a:gdLst/>
              <a:ahLst/>
              <a:cxnLst>
                <a:cxn ang="0">
                  <a:pos x="wd2" y="hd2"/>
                </a:cxn>
                <a:cxn ang="5400000">
                  <a:pos x="wd2" y="hd2"/>
                </a:cxn>
                <a:cxn ang="10800000">
                  <a:pos x="wd2" y="hd2"/>
                </a:cxn>
                <a:cxn ang="16200000">
                  <a:pos x="wd2" y="hd2"/>
                </a:cxn>
              </a:cxnLst>
              <a:rect l="0" t="0" r="r" b="b"/>
              <a:pathLst>
                <a:path w="21534" h="20874" fill="norm" stroke="1" extrusionOk="0">
                  <a:moveTo>
                    <a:pt x="16537" y="0"/>
                  </a:moveTo>
                  <a:cubicBezTo>
                    <a:pt x="15136" y="-16"/>
                    <a:pt x="14395" y="428"/>
                    <a:pt x="13235" y="1965"/>
                  </a:cubicBezTo>
                  <a:cubicBezTo>
                    <a:pt x="12391" y="3084"/>
                    <a:pt x="12043" y="3316"/>
                    <a:pt x="11942" y="2859"/>
                  </a:cubicBezTo>
                  <a:cubicBezTo>
                    <a:pt x="11875" y="2552"/>
                    <a:pt x="9779" y="2552"/>
                    <a:pt x="9711" y="2859"/>
                  </a:cubicBezTo>
                  <a:cubicBezTo>
                    <a:pt x="9606" y="3335"/>
                    <a:pt x="9110" y="3072"/>
                    <a:pt x="8488" y="2198"/>
                  </a:cubicBezTo>
                  <a:cubicBezTo>
                    <a:pt x="7337" y="580"/>
                    <a:pt x="6697" y="205"/>
                    <a:pt x="5082" y="214"/>
                  </a:cubicBezTo>
                  <a:cubicBezTo>
                    <a:pt x="4139" y="220"/>
                    <a:pt x="3469" y="363"/>
                    <a:pt x="2587" y="798"/>
                  </a:cubicBezTo>
                  <a:cubicBezTo>
                    <a:pt x="2581" y="825"/>
                    <a:pt x="2577" y="857"/>
                    <a:pt x="2566" y="875"/>
                  </a:cubicBezTo>
                  <a:cubicBezTo>
                    <a:pt x="2533" y="933"/>
                    <a:pt x="2499" y="918"/>
                    <a:pt x="2469" y="856"/>
                  </a:cubicBezTo>
                  <a:cubicBezTo>
                    <a:pt x="2029" y="1081"/>
                    <a:pt x="1545" y="1369"/>
                    <a:pt x="919" y="1770"/>
                  </a:cubicBezTo>
                  <a:cubicBezTo>
                    <a:pt x="264" y="2190"/>
                    <a:pt x="135" y="2335"/>
                    <a:pt x="71" y="2801"/>
                  </a:cubicBezTo>
                  <a:cubicBezTo>
                    <a:pt x="-66" y="3812"/>
                    <a:pt x="-10" y="4425"/>
                    <a:pt x="287" y="5213"/>
                  </a:cubicBezTo>
                  <a:cubicBezTo>
                    <a:pt x="517" y="5825"/>
                    <a:pt x="599" y="6313"/>
                    <a:pt x="704" y="7606"/>
                  </a:cubicBezTo>
                  <a:cubicBezTo>
                    <a:pt x="954" y="10693"/>
                    <a:pt x="1318" y="13635"/>
                    <a:pt x="1614" y="15017"/>
                  </a:cubicBezTo>
                  <a:cubicBezTo>
                    <a:pt x="2272" y="18082"/>
                    <a:pt x="3214" y="19984"/>
                    <a:pt x="4422" y="20677"/>
                  </a:cubicBezTo>
                  <a:cubicBezTo>
                    <a:pt x="6003" y="21584"/>
                    <a:pt x="7788" y="19288"/>
                    <a:pt x="8641" y="15250"/>
                  </a:cubicBezTo>
                  <a:cubicBezTo>
                    <a:pt x="8928" y="13892"/>
                    <a:pt x="9348" y="10607"/>
                    <a:pt x="9517" y="8403"/>
                  </a:cubicBezTo>
                  <a:cubicBezTo>
                    <a:pt x="9586" y="7504"/>
                    <a:pt x="9578" y="7187"/>
                    <a:pt x="9475" y="6750"/>
                  </a:cubicBezTo>
                  <a:cubicBezTo>
                    <a:pt x="9319" y="6083"/>
                    <a:pt x="9445" y="5232"/>
                    <a:pt x="9760" y="4785"/>
                  </a:cubicBezTo>
                  <a:cubicBezTo>
                    <a:pt x="10082" y="4330"/>
                    <a:pt x="11390" y="4390"/>
                    <a:pt x="11734" y="4882"/>
                  </a:cubicBezTo>
                  <a:cubicBezTo>
                    <a:pt x="12144" y="5469"/>
                    <a:pt x="12224" y="5953"/>
                    <a:pt x="12054" y="6789"/>
                  </a:cubicBezTo>
                  <a:cubicBezTo>
                    <a:pt x="11920" y="7441"/>
                    <a:pt x="11926" y="7573"/>
                    <a:pt x="12116" y="9512"/>
                  </a:cubicBezTo>
                  <a:cubicBezTo>
                    <a:pt x="12537" y="13799"/>
                    <a:pt x="12928" y="15886"/>
                    <a:pt x="13687" y="17895"/>
                  </a:cubicBezTo>
                  <a:cubicBezTo>
                    <a:pt x="14597" y="20305"/>
                    <a:pt x="15892" y="21341"/>
                    <a:pt x="17107" y="20638"/>
                  </a:cubicBezTo>
                  <a:cubicBezTo>
                    <a:pt x="17949" y="20150"/>
                    <a:pt x="18572" y="19265"/>
                    <a:pt x="19129" y="17779"/>
                  </a:cubicBezTo>
                  <a:cubicBezTo>
                    <a:pt x="19951" y="15586"/>
                    <a:pt x="20308" y="13567"/>
                    <a:pt x="20756" y="8656"/>
                  </a:cubicBezTo>
                  <a:cubicBezTo>
                    <a:pt x="20953" y="6488"/>
                    <a:pt x="21048" y="5874"/>
                    <a:pt x="21263" y="5252"/>
                  </a:cubicBezTo>
                  <a:cubicBezTo>
                    <a:pt x="21490" y="4597"/>
                    <a:pt x="21531" y="4308"/>
                    <a:pt x="21534" y="3268"/>
                  </a:cubicBezTo>
                  <a:lnTo>
                    <a:pt x="21534" y="2062"/>
                  </a:lnTo>
                  <a:lnTo>
                    <a:pt x="21124" y="1770"/>
                  </a:lnTo>
                  <a:cubicBezTo>
                    <a:pt x="20897" y="1611"/>
                    <a:pt x="20019" y="1142"/>
                    <a:pt x="19178" y="739"/>
                  </a:cubicBezTo>
                  <a:cubicBezTo>
                    <a:pt x="18000" y="176"/>
                    <a:pt x="17396" y="10"/>
                    <a:pt x="16537" y="0"/>
                  </a:cubicBezTo>
                  <a:close/>
                  <a:moveTo>
                    <a:pt x="16335" y="603"/>
                  </a:moveTo>
                  <a:cubicBezTo>
                    <a:pt x="17077" y="555"/>
                    <a:pt x="17827" y="759"/>
                    <a:pt x="18385" y="1245"/>
                  </a:cubicBezTo>
                  <a:cubicBezTo>
                    <a:pt x="18810" y="1614"/>
                    <a:pt x="19051" y="2015"/>
                    <a:pt x="19352" y="2801"/>
                  </a:cubicBezTo>
                  <a:cubicBezTo>
                    <a:pt x="19573" y="3381"/>
                    <a:pt x="19755" y="3947"/>
                    <a:pt x="19755" y="4065"/>
                  </a:cubicBezTo>
                  <a:cubicBezTo>
                    <a:pt x="19755" y="4184"/>
                    <a:pt x="19286" y="5710"/>
                    <a:pt x="18712" y="7450"/>
                  </a:cubicBezTo>
                  <a:cubicBezTo>
                    <a:pt x="17624" y="10751"/>
                    <a:pt x="17524" y="11181"/>
                    <a:pt x="17524" y="12488"/>
                  </a:cubicBezTo>
                  <a:cubicBezTo>
                    <a:pt x="17524" y="14042"/>
                    <a:pt x="17783" y="13499"/>
                    <a:pt x="18782" y="9881"/>
                  </a:cubicBezTo>
                  <a:cubicBezTo>
                    <a:pt x="20126" y="5012"/>
                    <a:pt x="19969" y="5487"/>
                    <a:pt x="20067" y="6011"/>
                  </a:cubicBezTo>
                  <a:cubicBezTo>
                    <a:pt x="20237" y="6913"/>
                    <a:pt x="20267" y="8749"/>
                    <a:pt x="20137" y="10504"/>
                  </a:cubicBezTo>
                  <a:cubicBezTo>
                    <a:pt x="19860" y="14241"/>
                    <a:pt x="19010" y="17420"/>
                    <a:pt x="17878" y="18985"/>
                  </a:cubicBezTo>
                  <a:cubicBezTo>
                    <a:pt x="17333" y="19739"/>
                    <a:pt x="17176" y="19858"/>
                    <a:pt x="16544" y="19918"/>
                  </a:cubicBezTo>
                  <a:cubicBezTo>
                    <a:pt x="15389" y="20028"/>
                    <a:pt x="14657" y="19271"/>
                    <a:pt x="13826" y="17117"/>
                  </a:cubicBezTo>
                  <a:cubicBezTo>
                    <a:pt x="13244" y="15609"/>
                    <a:pt x="12937" y="14074"/>
                    <a:pt x="12860" y="12352"/>
                  </a:cubicBezTo>
                  <a:cubicBezTo>
                    <a:pt x="12829" y="11652"/>
                    <a:pt x="12741" y="10449"/>
                    <a:pt x="12672" y="9687"/>
                  </a:cubicBezTo>
                  <a:cubicBezTo>
                    <a:pt x="12531" y="8112"/>
                    <a:pt x="12570" y="7030"/>
                    <a:pt x="12825" y="5369"/>
                  </a:cubicBezTo>
                  <a:cubicBezTo>
                    <a:pt x="13049" y="3910"/>
                    <a:pt x="13747" y="2124"/>
                    <a:pt x="14326" y="1517"/>
                  </a:cubicBezTo>
                  <a:cubicBezTo>
                    <a:pt x="14857" y="962"/>
                    <a:pt x="15593" y="651"/>
                    <a:pt x="16335" y="603"/>
                  </a:cubicBezTo>
                  <a:close/>
                  <a:moveTo>
                    <a:pt x="5374" y="700"/>
                  </a:moveTo>
                  <a:cubicBezTo>
                    <a:pt x="5979" y="761"/>
                    <a:pt x="6582" y="1018"/>
                    <a:pt x="7098" y="1498"/>
                  </a:cubicBezTo>
                  <a:cubicBezTo>
                    <a:pt x="7548" y="1917"/>
                    <a:pt x="7737" y="2276"/>
                    <a:pt x="8155" y="3443"/>
                  </a:cubicBezTo>
                  <a:cubicBezTo>
                    <a:pt x="8674" y="4895"/>
                    <a:pt x="8903" y="6232"/>
                    <a:pt x="8940" y="8072"/>
                  </a:cubicBezTo>
                  <a:cubicBezTo>
                    <a:pt x="8962" y="9189"/>
                    <a:pt x="8589" y="13785"/>
                    <a:pt x="8412" y="14608"/>
                  </a:cubicBezTo>
                  <a:cubicBezTo>
                    <a:pt x="7891" y="17017"/>
                    <a:pt x="7220" y="18576"/>
                    <a:pt x="6347" y="19393"/>
                  </a:cubicBezTo>
                  <a:cubicBezTo>
                    <a:pt x="5293" y="20382"/>
                    <a:pt x="4189" y="20079"/>
                    <a:pt x="3345" y="18557"/>
                  </a:cubicBezTo>
                  <a:cubicBezTo>
                    <a:pt x="2901" y="17756"/>
                    <a:pt x="2221" y="15717"/>
                    <a:pt x="1955" y="14414"/>
                  </a:cubicBezTo>
                  <a:cubicBezTo>
                    <a:pt x="1569" y="12524"/>
                    <a:pt x="1399" y="10797"/>
                    <a:pt x="1392" y="8578"/>
                  </a:cubicBezTo>
                  <a:cubicBezTo>
                    <a:pt x="1383" y="5852"/>
                    <a:pt x="1463" y="5637"/>
                    <a:pt x="1962" y="7139"/>
                  </a:cubicBezTo>
                  <a:cubicBezTo>
                    <a:pt x="3454" y="11630"/>
                    <a:pt x="3632" y="12118"/>
                    <a:pt x="3804" y="12118"/>
                  </a:cubicBezTo>
                  <a:cubicBezTo>
                    <a:pt x="3969" y="12118"/>
                    <a:pt x="3986" y="12038"/>
                    <a:pt x="3936" y="11165"/>
                  </a:cubicBezTo>
                  <a:cubicBezTo>
                    <a:pt x="3855" y="9755"/>
                    <a:pt x="3762" y="9410"/>
                    <a:pt x="2768" y="6789"/>
                  </a:cubicBezTo>
                  <a:cubicBezTo>
                    <a:pt x="2268" y="5470"/>
                    <a:pt x="1846" y="4296"/>
                    <a:pt x="1830" y="4182"/>
                  </a:cubicBezTo>
                  <a:cubicBezTo>
                    <a:pt x="1780" y="3840"/>
                    <a:pt x="2252" y="2630"/>
                    <a:pt x="2650" y="2062"/>
                  </a:cubicBezTo>
                  <a:cubicBezTo>
                    <a:pt x="3345" y="1069"/>
                    <a:pt x="4366" y="599"/>
                    <a:pt x="5374" y="700"/>
                  </a:cubicBezTo>
                  <a:close/>
                </a:path>
              </a:pathLst>
            </a:custGeom>
            <a:ln w="12700" cap="flat">
              <a:noFill/>
              <a:miter lim="400000"/>
            </a:ln>
            <a:effectLst/>
          </p:spPr>
        </p:pic>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04056">
            <a:alpha val="82490"/>
          </a:srgbClr>
        </a:solidFill>
      </p:bgPr>
    </p:bg>
    <p:spTree>
      <p:nvGrpSpPr>
        <p:cNvPr id="1" name=""/>
        <p:cNvGrpSpPr/>
        <p:nvPr/>
      </p:nvGrpSpPr>
      <p:grpSpPr>
        <a:xfrm>
          <a:off x="0" y="0"/>
          <a:ext cx="0" cy="0"/>
          <a:chOff x="0" y="0"/>
          <a:chExt cx="0" cy="0"/>
        </a:xfrm>
      </p:grpSpPr>
      <p:sp>
        <p:nvSpPr>
          <p:cNvPr id="673" name="Shape 310"/>
          <p:cNvSpPr txBox="1"/>
          <p:nvPr/>
        </p:nvSpPr>
        <p:spPr>
          <a:xfrm>
            <a:off x="753000" y="2061225"/>
            <a:ext cx="7637999" cy="10210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4800">
                <a:solidFill>
                  <a:srgbClr val="FFFFFF"/>
                </a:solidFill>
                <a:latin typeface="Avenir Book"/>
                <a:ea typeface="Avenir Book"/>
                <a:cs typeface="Avenir Book"/>
                <a:sym typeface="Avenir Book"/>
              </a:defRPr>
            </a:lvl1pPr>
          </a:lstStyle>
          <a:p>
            <a:pPr/>
            <a:r>
              <a:t>3. Final Recommendations</a:t>
            </a:r>
          </a:p>
        </p:txBody>
      </p:sp>
      <p:grpSp>
        <p:nvGrpSpPr>
          <p:cNvPr id="676" name="Group"/>
          <p:cNvGrpSpPr/>
          <p:nvPr/>
        </p:nvGrpSpPr>
        <p:grpSpPr>
          <a:xfrm>
            <a:off x="7405839" y="-30"/>
            <a:ext cx="1407212" cy="1179842"/>
            <a:chOff x="0" y="0"/>
            <a:chExt cx="1407211" cy="1179840"/>
          </a:xfrm>
        </p:grpSpPr>
        <p:sp>
          <p:nvSpPr>
            <p:cNvPr id="674" name="Rectangle"/>
            <p:cNvSpPr/>
            <p:nvPr/>
          </p:nvSpPr>
          <p:spPr>
            <a:xfrm>
              <a:off x="0" y="0"/>
              <a:ext cx="1407212" cy="1179841"/>
            </a:xfrm>
            <a:prstGeom prst="rect">
              <a:avLst/>
            </a:prstGeom>
            <a:solidFill>
              <a:srgbClr val="FFFFFF"/>
            </a:soli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p>
          </p:txBody>
        </p:sp>
        <p:pic>
          <p:nvPicPr>
            <p:cNvPr id="675" name="glasses.png" descr="glasses.png"/>
            <p:cNvPicPr>
              <a:picLocks noChangeAspect="1"/>
            </p:cNvPicPr>
            <p:nvPr/>
          </p:nvPicPr>
          <p:blipFill>
            <a:blip r:embed="rId2">
              <a:extLst/>
            </a:blip>
            <a:srcRect l="12650" t="16980" r="12505" b="20801"/>
            <a:stretch>
              <a:fillRect/>
            </a:stretch>
          </p:blipFill>
          <p:spPr>
            <a:xfrm>
              <a:off x="88800" y="584560"/>
              <a:ext cx="1229611" cy="425907"/>
            </a:xfrm>
            <a:custGeom>
              <a:avLst/>
              <a:gdLst/>
              <a:ahLst/>
              <a:cxnLst>
                <a:cxn ang="0">
                  <a:pos x="wd2" y="hd2"/>
                </a:cxn>
                <a:cxn ang="5400000">
                  <a:pos x="wd2" y="hd2"/>
                </a:cxn>
                <a:cxn ang="10800000">
                  <a:pos x="wd2" y="hd2"/>
                </a:cxn>
                <a:cxn ang="16200000">
                  <a:pos x="wd2" y="hd2"/>
                </a:cxn>
              </a:cxnLst>
              <a:rect l="0" t="0" r="r" b="b"/>
              <a:pathLst>
                <a:path w="21534" h="20874" fill="norm" stroke="1" extrusionOk="0">
                  <a:moveTo>
                    <a:pt x="16537" y="0"/>
                  </a:moveTo>
                  <a:cubicBezTo>
                    <a:pt x="15136" y="-16"/>
                    <a:pt x="14395" y="428"/>
                    <a:pt x="13235" y="1965"/>
                  </a:cubicBezTo>
                  <a:cubicBezTo>
                    <a:pt x="12391" y="3084"/>
                    <a:pt x="12043" y="3316"/>
                    <a:pt x="11942" y="2859"/>
                  </a:cubicBezTo>
                  <a:cubicBezTo>
                    <a:pt x="11875" y="2552"/>
                    <a:pt x="9779" y="2552"/>
                    <a:pt x="9711" y="2859"/>
                  </a:cubicBezTo>
                  <a:cubicBezTo>
                    <a:pt x="9606" y="3335"/>
                    <a:pt x="9110" y="3072"/>
                    <a:pt x="8488" y="2198"/>
                  </a:cubicBezTo>
                  <a:cubicBezTo>
                    <a:pt x="7337" y="580"/>
                    <a:pt x="6697" y="205"/>
                    <a:pt x="5082" y="214"/>
                  </a:cubicBezTo>
                  <a:cubicBezTo>
                    <a:pt x="4139" y="220"/>
                    <a:pt x="3469" y="363"/>
                    <a:pt x="2587" y="798"/>
                  </a:cubicBezTo>
                  <a:cubicBezTo>
                    <a:pt x="2581" y="825"/>
                    <a:pt x="2577" y="857"/>
                    <a:pt x="2566" y="875"/>
                  </a:cubicBezTo>
                  <a:cubicBezTo>
                    <a:pt x="2533" y="933"/>
                    <a:pt x="2499" y="918"/>
                    <a:pt x="2469" y="856"/>
                  </a:cubicBezTo>
                  <a:cubicBezTo>
                    <a:pt x="2029" y="1081"/>
                    <a:pt x="1545" y="1369"/>
                    <a:pt x="919" y="1770"/>
                  </a:cubicBezTo>
                  <a:cubicBezTo>
                    <a:pt x="264" y="2190"/>
                    <a:pt x="135" y="2335"/>
                    <a:pt x="71" y="2801"/>
                  </a:cubicBezTo>
                  <a:cubicBezTo>
                    <a:pt x="-66" y="3812"/>
                    <a:pt x="-10" y="4425"/>
                    <a:pt x="287" y="5213"/>
                  </a:cubicBezTo>
                  <a:cubicBezTo>
                    <a:pt x="517" y="5825"/>
                    <a:pt x="599" y="6313"/>
                    <a:pt x="704" y="7606"/>
                  </a:cubicBezTo>
                  <a:cubicBezTo>
                    <a:pt x="954" y="10693"/>
                    <a:pt x="1318" y="13635"/>
                    <a:pt x="1614" y="15017"/>
                  </a:cubicBezTo>
                  <a:cubicBezTo>
                    <a:pt x="2272" y="18082"/>
                    <a:pt x="3214" y="19984"/>
                    <a:pt x="4422" y="20677"/>
                  </a:cubicBezTo>
                  <a:cubicBezTo>
                    <a:pt x="6003" y="21584"/>
                    <a:pt x="7788" y="19288"/>
                    <a:pt x="8641" y="15250"/>
                  </a:cubicBezTo>
                  <a:cubicBezTo>
                    <a:pt x="8928" y="13892"/>
                    <a:pt x="9348" y="10607"/>
                    <a:pt x="9517" y="8403"/>
                  </a:cubicBezTo>
                  <a:cubicBezTo>
                    <a:pt x="9586" y="7504"/>
                    <a:pt x="9578" y="7187"/>
                    <a:pt x="9475" y="6750"/>
                  </a:cubicBezTo>
                  <a:cubicBezTo>
                    <a:pt x="9319" y="6083"/>
                    <a:pt x="9445" y="5232"/>
                    <a:pt x="9760" y="4785"/>
                  </a:cubicBezTo>
                  <a:cubicBezTo>
                    <a:pt x="10082" y="4330"/>
                    <a:pt x="11390" y="4390"/>
                    <a:pt x="11734" y="4882"/>
                  </a:cubicBezTo>
                  <a:cubicBezTo>
                    <a:pt x="12144" y="5469"/>
                    <a:pt x="12224" y="5953"/>
                    <a:pt x="12054" y="6789"/>
                  </a:cubicBezTo>
                  <a:cubicBezTo>
                    <a:pt x="11920" y="7441"/>
                    <a:pt x="11926" y="7573"/>
                    <a:pt x="12116" y="9512"/>
                  </a:cubicBezTo>
                  <a:cubicBezTo>
                    <a:pt x="12537" y="13799"/>
                    <a:pt x="12928" y="15886"/>
                    <a:pt x="13687" y="17895"/>
                  </a:cubicBezTo>
                  <a:cubicBezTo>
                    <a:pt x="14597" y="20305"/>
                    <a:pt x="15892" y="21341"/>
                    <a:pt x="17107" y="20638"/>
                  </a:cubicBezTo>
                  <a:cubicBezTo>
                    <a:pt x="17949" y="20150"/>
                    <a:pt x="18572" y="19265"/>
                    <a:pt x="19129" y="17779"/>
                  </a:cubicBezTo>
                  <a:cubicBezTo>
                    <a:pt x="19951" y="15586"/>
                    <a:pt x="20308" y="13567"/>
                    <a:pt x="20756" y="8656"/>
                  </a:cubicBezTo>
                  <a:cubicBezTo>
                    <a:pt x="20953" y="6488"/>
                    <a:pt x="21048" y="5874"/>
                    <a:pt x="21263" y="5252"/>
                  </a:cubicBezTo>
                  <a:cubicBezTo>
                    <a:pt x="21490" y="4597"/>
                    <a:pt x="21531" y="4308"/>
                    <a:pt x="21534" y="3268"/>
                  </a:cubicBezTo>
                  <a:lnTo>
                    <a:pt x="21534" y="2062"/>
                  </a:lnTo>
                  <a:lnTo>
                    <a:pt x="21124" y="1770"/>
                  </a:lnTo>
                  <a:cubicBezTo>
                    <a:pt x="20897" y="1611"/>
                    <a:pt x="20019" y="1142"/>
                    <a:pt x="19178" y="739"/>
                  </a:cubicBezTo>
                  <a:cubicBezTo>
                    <a:pt x="18000" y="176"/>
                    <a:pt x="17396" y="10"/>
                    <a:pt x="16537" y="0"/>
                  </a:cubicBezTo>
                  <a:close/>
                  <a:moveTo>
                    <a:pt x="16335" y="603"/>
                  </a:moveTo>
                  <a:cubicBezTo>
                    <a:pt x="17077" y="555"/>
                    <a:pt x="17827" y="759"/>
                    <a:pt x="18385" y="1245"/>
                  </a:cubicBezTo>
                  <a:cubicBezTo>
                    <a:pt x="18810" y="1614"/>
                    <a:pt x="19051" y="2015"/>
                    <a:pt x="19352" y="2801"/>
                  </a:cubicBezTo>
                  <a:cubicBezTo>
                    <a:pt x="19573" y="3381"/>
                    <a:pt x="19755" y="3947"/>
                    <a:pt x="19755" y="4065"/>
                  </a:cubicBezTo>
                  <a:cubicBezTo>
                    <a:pt x="19755" y="4184"/>
                    <a:pt x="19286" y="5710"/>
                    <a:pt x="18712" y="7450"/>
                  </a:cubicBezTo>
                  <a:cubicBezTo>
                    <a:pt x="17624" y="10751"/>
                    <a:pt x="17524" y="11181"/>
                    <a:pt x="17524" y="12488"/>
                  </a:cubicBezTo>
                  <a:cubicBezTo>
                    <a:pt x="17524" y="14042"/>
                    <a:pt x="17783" y="13499"/>
                    <a:pt x="18782" y="9881"/>
                  </a:cubicBezTo>
                  <a:cubicBezTo>
                    <a:pt x="20126" y="5012"/>
                    <a:pt x="19969" y="5487"/>
                    <a:pt x="20067" y="6011"/>
                  </a:cubicBezTo>
                  <a:cubicBezTo>
                    <a:pt x="20237" y="6913"/>
                    <a:pt x="20267" y="8749"/>
                    <a:pt x="20137" y="10504"/>
                  </a:cubicBezTo>
                  <a:cubicBezTo>
                    <a:pt x="19860" y="14241"/>
                    <a:pt x="19010" y="17420"/>
                    <a:pt x="17878" y="18985"/>
                  </a:cubicBezTo>
                  <a:cubicBezTo>
                    <a:pt x="17333" y="19739"/>
                    <a:pt x="17176" y="19858"/>
                    <a:pt x="16544" y="19918"/>
                  </a:cubicBezTo>
                  <a:cubicBezTo>
                    <a:pt x="15389" y="20028"/>
                    <a:pt x="14657" y="19271"/>
                    <a:pt x="13826" y="17117"/>
                  </a:cubicBezTo>
                  <a:cubicBezTo>
                    <a:pt x="13244" y="15609"/>
                    <a:pt x="12937" y="14074"/>
                    <a:pt x="12860" y="12352"/>
                  </a:cubicBezTo>
                  <a:cubicBezTo>
                    <a:pt x="12829" y="11652"/>
                    <a:pt x="12741" y="10449"/>
                    <a:pt x="12672" y="9687"/>
                  </a:cubicBezTo>
                  <a:cubicBezTo>
                    <a:pt x="12531" y="8112"/>
                    <a:pt x="12570" y="7030"/>
                    <a:pt x="12825" y="5369"/>
                  </a:cubicBezTo>
                  <a:cubicBezTo>
                    <a:pt x="13049" y="3910"/>
                    <a:pt x="13747" y="2124"/>
                    <a:pt x="14326" y="1517"/>
                  </a:cubicBezTo>
                  <a:cubicBezTo>
                    <a:pt x="14857" y="962"/>
                    <a:pt x="15593" y="651"/>
                    <a:pt x="16335" y="603"/>
                  </a:cubicBezTo>
                  <a:close/>
                  <a:moveTo>
                    <a:pt x="5374" y="700"/>
                  </a:moveTo>
                  <a:cubicBezTo>
                    <a:pt x="5979" y="761"/>
                    <a:pt x="6582" y="1018"/>
                    <a:pt x="7098" y="1498"/>
                  </a:cubicBezTo>
                  <a:cubicBezTo>
                    <a:pt x="7548" y="1917"/>
                    <a:pt x="7737" y="2276"/>
                    <a:pt x="8155" y="3443"/>
                  </a:cubicBezTo>
                  <a:cubicBezTo>
                    <a:pt x="8674" y="4895"/>
                    <a:pt x="8903" y="6232"/>
                    <a:pt x="8940" y="8072"/>
                  </a:cubicBezTo>
                  <a:cubicBezTo>
                    <a:pt x="8962" y="9189"/>
                    <a:pt x="8589" y="13785"/>
                    <a:pt x="8412" y="14608"/>
                  </a:cubicBezTo>
                  <a:cubicBezTo>
                    <a:pt x="7891" y="17017"/>
                    <a:pt x="7220" y="18576"/>
                    <a:pt x="6347" y="19393"/>
                  </a:cubicBezTo>
                  <a:cubicBezTo>
                    <a:pt x="5293" y="20382"/>
                    <a:pt x="4189" y="20079"/>
                    <a:pt x="3345" y="18557"/>
                  </a:cubicBezTo>
                  <a:cubicBezTo>
                    <a:pt x="2901" y="17756"/>
                    <a:pt x="2221" y="15717"/>
                    <a:pt x="1955" y="14414"/>
                  </a:cubicBezTo>
                  <a:cubicBezTo>
                    <a:pt x="1569" y="12524"/>
                    <a:pt x="1399" y="10797"/>
                    <a:pt x="1392" y="8578"/>
                  </a:cubicBezTo>
                  <a:cubicBezTo>
                    <a:pt x="1383" y="5852"/>
                    <a:pt x="1463" y="5637"/>
                    <a:pt x="1962" y="7139"/>
                  </a:cubicBezTo>
                  <a:cubicBezTo>
                    <a:pt x="3454" y="11630"/>
                    <a:pt x="3632" y="12118"/>
                    <a:pt x="3804" y="12118"/>
                  </a:cubicBezTo>
                  <a:cubicBezTo>
                    <a:pt x="3969" y="12118"/>
                    <a:pt x="3986" y="12038"/>
                    <a:pt x="3936" y="11165"/>
                  </a:cubicBezTo>
                  <a:cubicBezTo>
                    <a:pt x="3855" y="9755"/>
                    <a:pt x="3762" y="9410"/>
                    <a:pt x="2768" y="6789"/>
                  </a:cubicBezTo>
                  <a:cubicBezTo>
                    <a:pt x="2268" y="5470"/>
                    <a:pt x="1846" y="4296"/>
                    <a:pt x="1830" y="4182"/>
                  </a:cubicBezTo>
                  <a:cubicBezTo>
                    <a:pt x="1780" y="3840"/>
                    <a:pt x="2252" y="2630"/>
                    <a:pt x="2650" y="2062"/>
                  </a:cubicBezTo>
                  <a:cubicBezTo>
                    <a:pt x="3345" y="1069"/>
                    <a:pt x="4366" y="599"/>
                    <a:pt x="5374" y="700"/>
                  </a:cubicBezTo>
                  <a:close/>
                </a:path>
              </a:pathLst>
            </a:custGeom>
            <a:ln w="12700" cap="flat">
              <a:noFill/>
              <a:miter lim="400000"/>
            </a:ln>
            <a:effectLst/>
          </p:spPr>
        </p:pic>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8" name="Shape 304"/>
          <p:cNvSpPr txBox="1"/>
          <p:nvPr>
            <p:ph type="title"/>
          </p:nvPr>
        </p:nvSpPr>
        <p:spPr>
          <a:xfrm>
            <a:off x="311699" y="140224"/>
            <a:ext cx="8520602" cy="572702"/>
          </a:xfrm>
          <a:prstGeom prst="rect">
            <a:avLst/>
          </a:prstGeom>
        </p:spPr>
        <p:txBody>
          <a:bodyPr/>
          <a:lstStyle>
            <a:lvl1pPr defTabSz="731520">
              <a:defRPr sz="2240">
                <a:solidFill>
                  <a:srgbClr val="295269"/>
                </a:solidFill>
                <a:latin typeface="Avenir Heavy"/>
                <a:ea typeface="Avenir Heavy"/>
                <a:cs typeface="Avenir Heavy"/>
                <a:sym typeface="Avenir Heavy"/>
              </a:defRPr>
            </a:lvl1pPr>
          </a:lstStyle>
          <a:p>
            <a:pPr/>
            <a:r>
              <a:t>Takeaways</a:t>
            </a:r>
          </a:p>
        </p:txBody>
      </p:sp>
      <p:sp>
        <p:nvSpPr>
          <p:cNvPr id="679" name="Shape 305"/>
          <p:cNvSpPr txBox="1"/>
          <p:nvPr/>
        </p:nvSpPr>
        <p:spPr>
          <a:xfrm>
            <a:off x="58890" y="680526"/>
            <a:ext cx="6280321" cy="409953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marL="457200" indent="-381000">
              <a:lnSpc>
                <a:spcPct val="115000"/>
              </a:lnSpc>
              <a:spcBef>
                <a:spcPts val="1100"/>
              </a:spcBef>
              <a:buClr>
                <a:srgbClr val="295269"/>
              </a:buClr>
              <a:buSzPts val="2000"/>
              <a:buAutoNum type="arabicPeriod" startAt="1"/>
              <a:defRPr sz="2000">
                <a:solidFill>
                  <a:srgbClr val="295269"/>
                </a:solidFill>
                <a:latin typeface="Avenir Book"/>
                <a:ea typeface="Avenir Book"/>
                <a:cs typeface="Avenir Book"/>
                <a:sym typeface="Avenir Book"/>
              </a:defRPr>
            </a:pPr>
            <a:r>
              <a:rPr>
                <a:solidFill>
                  <a:srgbClr val="4181A7"/>
                </a:solidFill>
              </a:rPr>
              <a:t>Increase</a:t>
            </a:r>
            <a:r>
              <a:t> the number of pairs distributed in the home try-on program from </a:t>
            </a:r>
            <a:r>
              <a:rPr>
                <a:solidFill>
                  <a:srgbClr val="4181A7"/>
                </a:solidFill>
              </a:rPr>
              <a:t>3 to 5 pairs</a:t>
            </a:r>
            <a:r>
              <a:t> to </a:t>
            </a:r>
            <a:r>
              <a:rPr>
                <a:solidFill>
                  <a:srgbClr val="4181A7"/>
                </a:solidFill>
              </a:rPr>
              <a:t>increase sales</a:t>
            </a:r>
            <a:endParaRPr>
              <a:solidFill>
                <a:srgbClr val="4181A7"/>
              </a:solidFill>
            </a:endParaRPr>
          </a:p>
          <a:p>
            <a:pPr marL="457200" indent="-381000">
              <a:lnSpc>
                <a:spcPct val="115000"/>
              </a:lnSpc>
              <a:spcBef>
                <a:spcPts val="1100"/>
              </a:spcBef>
              <a:buClr>
                <a:srgbClr val="295269"/>
              </a:buClr>
              <a:buSzPts val="2000"/>
              <a:buAutoNum type="arabicPeriod" startAt="1"/>
              <a:defRPr sz="2000">
                <a:solidFill>
                  <a:srgbClr val="295269"/>
                </a:solidFill>
                <a:latin typeface="Avenir Book"/>
                <a:ea typeface="Avenir Book"/>
                <a:cs typeface="Avenir Book"/>
                <a:sym typeface="Avenir Book"/>
              </a:defRPr>
            </a:pPr>
            <a:r>
              <a:t>Focus on tailoring product lines towards slightly more </a:t>
            </a:r>
            <a:r>
              <a:rPr>
                <a:solidFill>
                  <a:srgbClr val="4181A7"/>
                </a:solidFill>
              </a:rPr>
              <a:t>masculine/unisex, vibrant styles for serious customers</a:t>
            </a:r>
            <a:endParaRPr>
              <a:solidFill>
                <a:srgbClr val="4181A7"/>
              </a:solidFill>
            </a:endParaRPr>
          </a:p>
          <a:p>
            <a:pPr marL="457200" indent="-381000">
              <a:lnSpc>
                <a:spcPct val="115000"/>
              </a:lnSpc>
              <a:spcBef>
                <a:spcPts val="1100"/>
              </a:spcBef>
              <a:buClr>
                <a:srgbClr val="295269"/>
              </a:buClr>
              <a:buSzPts val="2000"/>
              <a:buAutoNum type="arabicPeriod" startAt="1"/>
              <a:defRPr sz="2000">
                <a:solidFill>
                  <a:srgbClr val="295269"/>
                </a:solidFill>
                <a:latin typeface="Avenir Book"/>
                <a:ea typeface="Avenir Book"/>
                <a:cs typeface="Avenir Book"/>
                <a:sym typeface="Avenir Book"/>
              </a:defRPr>
            </a:pPr>
            <a:r>
              <a:t>Push marketing of </a:t>
            </a:r>
            <a:r>
              <a:rPr>
                <a:solidFill>
                  <a:srgbClr val="4181A7"/>
                </a:solidFill>
              </a:rPr>
              <a:t>tortoise, crystal </a:t>
            </a:r>
            <a:r>
              <a:t>styles</a:t>
            </a:r>
          </a:p>
          <a:p>
            <a:pPr marL="457200" indent="-381000">
              <a:lnSpc>
                <a:spcPct val="115000"/>
              </a:lnSpc>
              <a:spcBef>
                <a:spcPts val="1100"/>
              </a:spcBef>
              <a:buClr>
                <a:srgbClr val="295269"/>
              </a:buClr>
              <a:buSzPts val="2000"/>
              <a:buAutoNum type="arabicPeriod" startAt="1"/>
              <a:defRPr sz="2000">
                <a:solidFill>
                  <a:srgbClr val="295269"/>
                </a:solidFill>
                <a:latin typeface="Avenir Book"/>
                <a:ea typeface="Avenir Book"/>
                <a:cs typeface="Avenir Book"/>
                <a:sym typeface="Avenir Book"/>
              </a:defRPr>
            </a:pPr>
            <a:r>
              <a:rPr>
                <a:solidFill>
                  <a:srgbClr val="4181A7"/>
                </a:solidFill>
              </a:rPr>
              <a:t>Track landing-to-survey </a:t>
            </a:r>
            <a:r>
              <a:t>statistics; might shed light on </a:t>
            </a:r>
            <a:r>
              <a:rPr>
                <a:solidFill>
                  <a:srgbClr val="4181A7"/>
                </a:solidFill>
              </a:rPr>
              <a:t>design/UI needs</a:t>
            </a:r>
          </a:p>
        </p:txBody>
      </p:sp>
      <p:pic>
        <p:nvPicPr>
          <p:cNvPr id="680" name="Image" descr="Image"/>
          <p:cNvPicPr>
            <a:picLocks noChangeAspect="1"/>
          </p:cNvPicPr>
          <p:nvPr/>
        </p:nvPicPr>
        <p:blipFill>
          <a:blip r:embed="rId2">
            <a:extLst/>
          </a:blip>
          <a:stretch>
            <a:fillRect/>
          </a:stretch>
        </p:blipFill>
        <p:spPr>
          <a:xfrm>
            <a:off x="6477791" y="2416499"/>
            <a:ext cx="2468460" cy="2468460"/>
          </a:xfrm>
          <a:prstGeom prst="rect">
            <a:avLst/>
          </a:prstGeom>
          <a:ln w="12700">
            <a:miter lim="400000"/>
          </a:ln>
        </p:spPr>
      </p:pic>
      <p:grpSp>
        <p:nvGrpSpPr>
          <p:cNvPr id="683" name="Group"/>
          <p:cNvGrpSpPr/>
          <p:nvPr/>
        </p:nvGrpSpPr>
        <p:grpSpPr>
          <a:xfrm>
            <a:off x="7405839" y="-30"/>
            <a:ext cx="1407212" cy="1179842"/>
            <a:chOff x="0" y="0"/>
            <a:chExt cx="1407211" cy="1179840"/>
          </a:xfrm>
        </p:grpSpPr>
        <p:sp>
          <p:nvSpPr>
            <p:cNvPr id="681" name="Rectangle"/>
            <p:cNvSpPr/>
            <p:nvPr/>
          </p:nvSpPr>
          <p:spPr>
            <a:xfrm>
              <a:off x="0" y="0"/>
              <a:ext cx="1407212" cy="1179841"/>
            </a:xfrm>
            <a:prstGeom prst="rect">
              <a:avLst/>
            </a:prstGeom>
            <a:solidFill>
              <a:srgbClr val="FFFFFF"/>
            </a:soli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p>
          </p:txBody>
        </p:sp>
        <p:pic>
          <p:nvPicPr>
            <p:cNvPr id="682" name="glasses.png" descr="glasses.png"/>
            <p:cNvPicPr>
              <a:picLocks noChangeAspect="1"/>
            </p:cNvPicPr>
            <p:nvPr/>
          </p:nvPicPr>
          <p:blipFill>
            <a:blip r:embed="rId3">
              <a:extLst/>
            </a:blip>
            <a:srcRect l="12650" t="16980" r="12505" b="20801"/>
            <a:stretch>
              <a:fillRect/>
            </a:stretch>
          </p:blipFill>
          <p:spPr>
            <a:xfrm>
              <a:off x="88800" y="584560"/>
              <a:ext cx="1229611" cy="425907"/>
            </a:xfrm>
            <a:custGeom>
              <a:avLst/>
              <a:gdLst/>
              <a:ahLst/>
              <a:cxnLst>
                <a:cxn ang="0">
                  <a:pos x="wd2" y="hd2"/>
                </a:cxn>
                <a:cxn ang="5400000">
                  <a:pos x="wd2" y="hd2"/>
                </a:cxn>
                <a:cxn ang="10800000">
                  <a:pos x="wd2" y="hd2"/>
                </a:cxn>
                <a:cxn ang="16200000">
                  <a:pos x="wd2" y="hd2"/>
                </a:cxn>
              </a:cxnLst>
              <a:rect l="0" t="0" r="r" b="b"/>
              <a:pathLst>
                <a:path w="21534" h="20874" fill="norm" stroke="1" extrusionOk="0">
                  <a:moveTo>
                    <a:pt x="16537" y="0"/>
                  </a:moveTo>
                  <a:cubicBezTo>
                    <a:pt x="15136" y="-16"/>
                    <a:pt x="14395" y="428"/>
                    <a:pt x="13235" y="1965"/>
                  </a:cubicBezTo>
                  <a:cubicBezTo>
                    <a:pt x="12391" y="3084"/>
                    <a:pt x="12043" y="3316"/>
                    <a:pt x="11942" y="2859"/>
                  </a:cubicBezTo>
                  <a:cubicBezTo>
                    <a:pt x="11875" y="2552"/>
                    <a:pt x="9779" y="2552"/>
                    <a:pt x="9711" y="2859"/>
                  </a:cubicBezTo>
                  <a:cubicBezTo>
                    <a:pt x="9606" y="3335"/>
                    <a:pt x="9110" y="3072"/>
                    <a:pt x="8488" y="2198"/>
                  </a:cubicBezTo>
                  <a:cubicBezTo>
                    <a:pt x="7337" y="580"/>
                    <a:pt x="6697" y="205"/>
                    <a:pt x="5082" y="214"/>
                  </a:cubicBezTo>
                  <a:cubicBezTo>
                    <a:pt x="4139" y="220"/>
                    <a:pt x="3469" y="363"/>
                    <a:pt x="2587" y="798"/>
                  </a:cubicBezTo>
                  <a:cubicBezTo>
                    <a:pt x="2581" y="825"/>
                    <a:pt x="2577" y="857"/>
                    <a:pt x="2566" y="875"/>
                  </a:cubicBezTo>
                  <a:cubicBezTo>
                    <a:pt x="2533" y="933"/>
                    <a:pt x="2499" y="918"/>
                    <a:pt x="2469" y="856"/>
                  </a:cubicBezTo>
                  <a:cubicBezTo>
                    <a:pt x="2029" y="1081"/>
                    <a:pt x="1545" y="1369"/>
                    <a:pt x="919" y="1770"/>
                  </a:cubicBezTo>
                  <a:cubicBezTo>
                    <a:pt x="264" y="2190"/>
                    <a:pt x="135" y="2335"/>
                    <a:pt x="71" y="2801"/>
                  </a:cubicBezTo>
                  <a:cubicBezTo>
                    <a:pt x="-66" y="3812"/>
                    <a:pt x="-10" y="4425"/>
                    <a:pt x="287" y="5213"/>
                  </a:cubicBezTo>
                  <a:cubicBezTo>
                    <a:pt x="517" y="5825"/>
                    <a:pt x="599" y="6313"/>
                    <a:pt x="704" y="7606"/>
                  </a:cubicBezTo>
                  <a:cubicBezTo>
                    <a:pt x="954" y="10693"/>
                    <a:pt x="1318" y="13635"/>
                    <a:pt x="1614" y="15017"/>
                  </a:cubicBezTo>
                  <a:cubicBezTo>
                    <a:pt x="2272" y="18082"/>
                    <a:pt x="3214" y="19984"/>
                    <a:pt x="4422" y="20677"/>
                  </a:cubicBezTo>
                  <a:cubicBezTo>
                    <a:pt x="6003" y="21584"/>
                    <a:pt x="7788" y="19288"/>
                    <a:pt x="8641" y="15250"/>
                  </a:cubicBezTo>
                  <a:cubicBezTo>
                    <a:pt x="8928" y="13892"/>
                    <a:pt x="9348" y="10607"/>
                    <a:pt x="9517" y="8403"/>
                  </a:cubicBezTo>
                  <a:cubicBezTo>
                    <a:pt x="9586" y="7504"/>
                    <a:pt x="9578" y="7187"/>
                    <a:pt x="9475" y="6750"/>
                  </a:cubicBezTo>
                  <a:cubicBezTo>
                    <a:pt x="9319" y="6083"/>
                    <a:pt x="9445" y="5232"/>
                    <a:pt x="9760" y="4785"/>
                  </a:cubicBezTo>
                  <a:cubicBezTo>
                    <a:pt x="10082" y="4330"/>
                    <a:pt x="11390" y="4390"/>
                    <a:pt x="11734" y="4882"/>
                  </a:cubicBezTo>
                  <a:cubicBezTo>
                    <a:pt x="12144" y="5469"/>
                    <a:pt x="12224" y="5953"/>
                    <a:pt x="12054" y="6789"/>
                  </a:cubicBezTo>
                  <a:cubicBezTo>
                    <a:pt x="11920" y="7441"/>
                    <a:pt x="11926" y="7573"/>
                    <a:pt x="12116" y="9512"/>
                  </a:cubicBezTo>
                  <a:cubicBezTo>
                    <a:pt x="12537" y="13799"/>
                    <a:pt x="12928" y="15886"/>
                    <a:pt x="13687" y="17895"/>
                  </a:cubicBezTo>
                  <a:cubicBezTo>
                    <a:pt x="14597" y="20305"/>
                    <a:pt x="15892" y="21341"/>
                    <a:pt x="17107" y="20638"/>
                  </a:cubicBezTo>
                  <a:cubicBezTo>
                    <a:pt x="17949" y="20150"/>
                    <a:pt x="18572" y="19265"/>
                    <a:pt x="19129" y="17779"/>
                  </a:cubicBezTo>
                  <a:cubicBezTo>
                    <a:pt x="19951" y="15586"/>
                    <a:pt x="20308" y="13567"/>
                    <a:pt x="20756" y="8656"/>
                  </a:cubicBezTo>
                  <a:cubicBezTo>
                    <a:pt x="20953" y="6488"/>
                    <a:pt x="21048" y="5874"/>
                    <a:pt x="21263" y="5252"/>
                  </a:cubicBezTo>
                  <a:cubicBezTo>
                    <a:pt x="21490" y="4597"/>
                    <a:pt x="21531" y="4308"/>
                    <a:pt x="21534" y="3268"/>
                  </a:cubicBezTo>
                  <a:lnTo>
                    <a:pt x="21534" y="2062"/>
                  </a:lnTo>
                  <a:lnTo>
                    <a:pt x="21124" y="1770"/>
                  </a:lnTo>
                  <a:cubicBezTo>
                    <a:pt x="20897" y="1611"/>
                    <a:pt x="20019" y="1142"/>
                    <a:pt x="19178" y="739"/>
                  </a:cubicBezTo>
                  <a:cubicBezTo>
                    <a:pt x="18000" y="176"/>
                    <a:pt x="17396" y="10"/>
                    <a:pt x="16537" y="0"/>
                  </a:cubicBezTo>
                  <a:close/>
                  <a:moveTo>
                    <a:pt x="16335" y="603"/>
                  </a:moveTo>
                  <a:cubicBezTo>
                    <a:pt x="17077" y="555"/>
                    <a:pt x="17827" y="759"/>
                    <a:pt x="18385" y="1245"/>
                  </a:cubicBezTo>
                  <a:cubicBezTo>
                    <a:pt x="18810" y="1614"/>
                    <a:pt x="19051" y="2015"/>
                    <a:pt x="19352" y="2801"/>
                  </a:cubicBezTo>
                  <a:cubicBezTo>
                    <a:pt x="19573" y="3381"/>
                    <a:pt x="19755" y="3947"/>
                    <a:pt x="19755" y="4065"/>
                  </a:cubicBezTo>
                  <a:cubicBezTo>
                    <a:pt x="19755" y="4184"/>
                    <a:pt x="19286" y="5710"/>
                    <a:pt x="18712" y="7450"/>
                  </a:cubicBezTo>
                  <a:cubicBezTo>
                    <a:pt x="17624" y="10751"/>
                    <a:pt x="17524" y="11181"/>
                    <a:pt x="17524" y="12488"/>
                  </a:cubicBezTo>
                  <a:cubicBezTo>
                    <a:pt x="17524" y="14042"/>
                    <a:pt x="17783" y="13499"/>
                    <a:pt x="18782" y="9881"/>
                  </a:cubicBezTo>
                  <a:cubicBezTo>
                    <a:pt x="20126" y="5012"/>
                    <a:pt x="19969" y="5487"/>
                    <a:pt x="20067" y="6011"/>
                  </a:cubicBezTo>
                  <a:cubicBezTo>
                    <a:pt x="20237" y="6913"/>
                    <a:pt x="20267" y="8749"/>
                    <a:pt x="20137" y="10504"/>
                  </a:cubicBezTo>
                  <a:cubicBezTo>
                    <a:pt x="19860" y="14241"/>
                    <a:pt x="19010" y="17420"/>
                    <a:pt x="17878" y="18985"/>
                  </a:cubicBezTo>
                  <a:cubicBezTo>
                    <a:pt x="17333" y="19739"/>
                    <a:pt x="17176" y="19858"/>
                    <a:pt x="16544" y="19918"/>
                  </a:cubicBezTo>
                  <a:cubicBezTo>
                    <a:pt x="15389" y="20028"/>
                    <a:pt x="14657" y="19271"/>
                    <a:pt x="13826" y="17117"/>
                  </a:cubicBezTo>
                  <a:cubicBezTo>
                    <a:pt x="13244" y="15609"/>
                    <a:pt x="12937" y="14074"/>
                    <a:pt x="12860" y="12352"/>
                  </a:cubicBezTo>
                  <a:cubicBezTo>
                    <a:pt x="12829" y="11652"/>
                    <a:pt x="12741" y="10449"/>
                    <a:pt x="12672" y="9687"/>
                  </a:cubicBezTo>
                  <a:cubicBezTo>
                    <a:pt x="12531" y="8112"/>
                    <a:pt x="12570" y="7030"/>
                    <a:pt x="12825" y="5369"/>
                  </a:cubicBezTo>
                  <a:cubicBezTo>
                    <a:pt x="13049" y="3910"/>
                    <a:pt x="13747" y="2124"/>
                    <a:pt x="14326" y="1517"/>
                  </a:cubicBezTo>
                  <a:cubicBezTo>
                    <a:pt x="14857" y="962"/>
                    <a:pt x="15593" y="651"/>
                    <a:pt x="16335" y="603"/>
                  </a:cubicBezTo>
                  <a:close/>
                  <a:moveTo>
                    <a:pt x="5374" y="700"/>
                  </a:moveTo>
                  <a:cubicBezTo>
                    <a:pt x="5979" y="761"/>
                    <a:pt x="6582" y="1018"/>
                    <a:pt x="7098" y="1498"/>
                  </a:cubicBezTo>
                  <a:cubicBezTo>
                    <a:pt x="7548" y="1917"/>
                    <a:pt x="7737" y="2276"/>
                    <a:pt x="8155" y="3443"/>
                  </a:cubicBezTo>
                  <a:cubicBezTo>
                    <a:pt x="8674" y="4895"/>
                    <a:pt x="8903" y="6232"/>
                    <a:pt x="8940" y="8072"/>
                  </a:cubicBezTo>
                  <a:cubicBezTo>
                    <a:pt x="8962" y="9189"/>
                    <a:pt x="8589" y="13785"/>
                    <a:pt x="8412" y="14608"/>
                  </a:cubicBezTo>
                  <a:cubicBezTo>
                    <a:pt x="7891" y="17017"/>
                    <a:pt x="7220" y="18576"/>
                    <a:pt x="6347" y="19393"/>
                  </a:cubicBezTo>
                  <a:cubicBezTo>
                    <a:pt x="5293" y="20382"/>
                    <a:pt x="4189" y="20079"/>
                    <a:pt x="3345" y="18557"/>
                  </a:cubicBezTo>
                  <a:cubicBezTo>
                    <a:pt x="2901" y="17756"/>
                    <a:pt x="2221" y="15717"/>
                    <a:pt x="1955" y="14414"/>
                  </a:cubicBezTo>
                  <a:cubicBezTo>
                    <a:pt x="1569" y="12524"/>
                    <a:pt x="1399" y="10797"/>
                    <a:pt x="1392" y="8578"/>
                  </a:cubicBezTo>
                  <a:cubicBezTo>
                    <a:pt x="1383" y="5852"/>
                    <a:pt x="1463" y="5637"/>
                    <a:pt x="1962" y="7139"/>
                  </a:cubicBezTo>
                  <a:cubicBezTo>
                    <a:pt x="3454" y="11630"/>
                    <a:pt x="3632" y="12118"/>
                    <a:pt x="3804" y="12118"/>
                  </a:cubicBezTo>
                  <a:cubicBezTo>
                    <a:pt x="3969" y="12118"/>
                    <a:pt x="3986" y="12038"/>
                    <a:pt x="3936" y="11165"/>
                  </a:cubicBezTo>
                  <a:cubicBezTo>
                    <a:pt x="3855" y="9755"/>
                    <a:pt x="3762" y="9410"/>
                    <a:pt x="2768" y="6789"/>
                  </a:cubicBezTo>
                  <a:cubicBezTo>
                    <a:pt x="2268" y="5470"/>
                    <a:pt x="1846" y="4296"/>
                    <a:pt x="1830" y="4182"/>
                  </a:cubicBezTo>
                  <a:cubicBezTo>
                    <a:pt x="1780" y="3840"/>
                    <a:pt x="2252" y="2630"/>
                    <a:pt x="2650" y="2062"/>
                  </a:cubicBezTo>
                  <a:cubicBezTo>
                    <a:pt x="3345" y="1069"/>
                    <a:pt x="4366" y="599"/>
                    <a:pt x="5374" y="700"/>
                  </a:cubicBezTo>
                  <a:close/>
                </a:path>
              </a:pathLst>
            </a:custGeom>
            <a:ln w="12700" cap="flat">
              <a:noFill/>
              <a:miter lim="400000"/>
            </a:ln>
            <a:effectLst/>
          </p:spPr>
        </p:pic>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95269"/>
        </a:solidFill>
      </p:bgPr>
    </p:bg>
    <p:spTree>
      <p:nvGrpSpPr>
        <p:cNvPr id="1" name=""/>
        <p:cNvGrpSpPr/>
        <p:nvPr/>
      </p:nvGrpSpPr>
      <p:grpSpPr>
        <a:xfrm>
          <a:off x="0" y="0"/>
          <a:ext cx="0" cy="0"/>
          <a:chOff x="0" y="0"/>
          <a:chExt cx="0" cy="0"/>
        </a:xfrm>
      </p:grpSpPr>
      <p:sp>
        <p:nvSpPr>
          <p:cNvPr id="685" name="Shape 310"/>
          <p:cNvSpPr txBox="1"/>
          <p:nvPr/>
        </p:nvSpPr>
        <p:spPr>
          <a:xfrm>
            <a:off x="-1166641" y="100199"/>
            <a:ext cx="7638000" cy="652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2700">
                <a:solidFill>
                  <a:srgbClr val="FFFFFF"/>
                </a:solidFill>
                <a:latin typeface="Avenir Book"/>
                <a:ea typeface="Avenir Book"/>
                <a:cs typeface="Avenir Book"/>
                <a:sym typeface="Avenir Book"/>
              </a:defRPr>
            </a:lvl1pPr>
          </a:lstStyle>
          <a:p>
            <a:pPr/>
            <a:r>
              <a:t>Notes and Acknowledgements</a:t>
            </a:r>
          </a:p>
        </p:txBody>
      </p:sp>
      <p:sp>
        <p:nvSpPr>
          <p:cNvPr id="686" name="While the data leveraged in this presentation was fictional,…"/>
          <p:cNvSpPr txBox="1"/>
          <p:nvPr/>
        </p:nvSpPr>
        <p:spPr>
          <a:xfrm>
            <a:off x="278136" y="809755"/>
            <a:ext cx="7520985" cy="178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a:solidFill>
                  <a:srgbClr val="FFFFFF"/>
                </a:solidFill>
                <a:latin typeface="Avenir Book"/>
                <a:ea typeface="Avenir Book"/>
                <a:cs typeface="Avenir Book"/>
                <a:sym typeface="Avenir Book"/>
              </a:defRPr>
            </a:pPr>
            <a:r>
              <a:t>While the data leveraged in this presentation was fictional,</a:t>
            </a:r>
          </a:p>
          <a:p>
            <a:pPr>
              <a:lnSpc>
                <a:spcPct val="150000"/>
              </a:lnSpc>
              <a:defRPr>
                <a:solidFill>
                  <a:srgbClr val="FFFFFF"/>
                </a:solidFill>
                <a:latin typeface="Avenir Book"/>
                <a:ea typeface="Avenir Book"/>
                <a:cs typeface="Avenir Book"/>
                <a:sym typeface="Avenir Book"/>
              </a:defRPr>
            </a:pPr>
            <a:r>
              <a:t>I would like to thank </a:t>
            </a:r>
          </a:p>
          <a:p>
            <a:pPr marL="304800" indent="-228600">
              <a:lnSpc>
                <a:spcPct val="150000"/>
              </a:lnSpc>
              <a:buClr>
                <a:srgbClr val="FFFFFF"/>
              </a:buClr>
              <a:buSzPts val="1400"/>
              <a:buChar char="•"/>
              <a:defRPr>
                <a:solidFill>
                  <a:srgbClr val="FFFFFF"/>
                </a:solidFill>
                <a:latin typeface="Avenir Book"/>
                <a:ea typeface="Avenir Book"/>
                <a:cs typeface="Avenir Book"/>
                <a:sym typeface="Avenir Book"/>
              </a:defRPr>
            </a:pPr>
            <a:r>
              <a:t>Codecademy for their excellent programs of study and exercises, and </a:t>
            </a:r>
          </a:p>
          <a:p>
            <a:pPr marL="304800" indent="-228600">
              <a:lnSpc>
                <a:spcPct val="150000"/>
              </a:lnSpc>
              <a:buClr>
                <a:srgbClr val="FFFFFF"/>
              </a:buClr>
              <a:buSzPts val="1400"/>
              <a:buChar char="•"/>
              <a:defRPr>
                <a:solidFill>
                  <a:srgbClr val="FFFFFF"/>
                </a:solidFill>
                <a:latin typeface="Avenir Book"/>
                <a:ea typeface="Avenir Book"/>
                <a:cs typeface="Avenir Book"/>
                <a:sym typeface="Avenir Book"/>
              </a:defRPr>
            </a:pPr>
            <a:r>
              <a:t>Warby Parker for their collaboration with Codecademy in creating this dataset, and for offering beautiful, affordable eyesore</a:t>
            </a:r>
          </a:p>
        </p:txBody>
      </p:sp>
      <p:grpSp>
        <p:nvGrpSpPr>
          <p:cNvPr id="689" name="Group"/>
          <p:cNvGrpSpPr/>
          <p:nvPr/>
        </p:nvGrpSpPr>
        <p:grpSpPr>
          <a:xfrm>
            <a:off x="7405839" y="-30"/>
            <a:ext cx="1407212" cy="1179842"/>
            <a:chOff x="0" y="0"/>
            <a:chExt cx="1407211" cy="1179840"/>
          </a:xfrm>
        </p:grpSpPr>
        <p:sp>
          <p:nvSpPr>
            <p:cNvPr id="687" name="Rectangle"/>
            <p:cNvSpPr/>
            <p:nvPr/>
          </p:nvSpPr>
          <p:spPr>
            <a:xfrm>
              <a:off x="0" y="0"/>
              <a:ext cx="1407212" cy="1179841"/>
            </a:xfrm>
            <a:prstGeom prst="rect">
              <a:avLst/>
            </a:prstGeom>
            <a:solidFill>
              <a:srgbClr val="FFFFFF"/>
            </a:soli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p>
          </p:txBody>
        </p:sp>
        <p:pic>
          <p:nvPicPr>
            <p:cNvPr id="688" name="glasses.png" descr="glasses.png"/>
            <p:cNvPicPr>
              <a:picLocks noChangeAspect="1"/>
            </p:cNvPicPr>
            <p:nvPr/>
          </p:nvPicPr>
          <p:blipFill>
            <a:blip r:embed="rId2">
              <a:extLst/>
            </a:blip>
            <a:srcRect l="12650" t="16980" r="12505" b="20801"/>
            <a:stretch>
              <a:fillRect/>
            </a:stretch>
          </p:blipFill>
          <p:spPr>
            <a:xfrm>
              <a:off x="88800" y="584560"/>
              <a:ext cx="1229611" cy="425907"/>
            </a:xfrm>
            <a:custGeom>
              <a:avLst/>
              <a:gdLst/>
              <a:ahLst/>
              <a:cxnLst>
                <a:cxn ang="0">
                  <a:pos x="wd2" y="hd2"/>
                </a:cxn>
                <a:cxn ang="5400000">
                  <a:pos x="wd2" y="hd2"/>
                </a:cxn>
                <a:cxn ang="10800000">
                  <a:pos x="wd2" y="hd2"/>
                </a:cxn>
                <a:cxn ang="16200000">
                  <a:pos x="wd2" y="hd2"/>
                </a:cxn>
              </a:cxnLst>
              <a:rect l="0" t="0" r="r" b="b"/>
              <a:pathLst>
                <a:path w="21534" h="20874" fill="norm" stroke="1" extrusionOk="0">
                  <a:moveTo>
                    <a:pt x="16537" y="0"/>
                  </a:moveTo>
                  <a:cubicBezTo>
                    <a:pt x="15136" y="-16"/>
                    <a:pt x="14395" y="428"/>
                    <a:pt x="13235" y="1965"/>
                  </a:cubicBezTo>
                  <a:cubicBezTo>
                    <a:pt x="12391" y="3084"/>
                    <a:pt x="12043" y="3316"/>
                    <a:pt x="11942" y="2859"/>
                  </a:cubicBezTo>
                  <a:cubicBezTo>
                    <a:pt x="11875" y="2552"/>
                    <a:pt x="9779" y="2552"/>
                    <a:pt x="9711" y="2859"/>
                  </a:cubicBezTo>
                  <a:cubicBezTo>
                    <a:pt x="9606" y="3335"/>
                    <a:pt x="9110" y="3072"/>
                    <a:pt x="8488" y="2198"/>
                  </a:cubicBezTo>
                  <a:cubicBezTo>
                    <a:pt x="7337" y="580"/>
                    <a:pt x="6697" y="205"/>
                    <a:pt x="5082" y="214"/>
                  </a:cubicBezTo>
                  <a:cubicBezTo>
                    <a:pt x="4139" y="220"/>
                    <a:pt x="3469" y="363"/>
                    <a:pt x="2587" y="798"/>
                  </a:cubicBezTo>
                  <a:cubicBezTo>
                    <a:pt x="2581" y="825"/>
                    <a:pt x="2577" y="857"/>
                    <a:pt x="2566" y="875"/>
                  </a:cubicBezTo>
                  <a:cubicBezTo>
                    <a:pt x="2533" y="933"/>
                    <a:pt x="2499" y="918"/>
                    <a:pt x="2469" y="856"/>
                  </a:cubicBezTo>
                  <a:cubicBezTo>
                    <a:pt x="2029" y="1081"/>
                    <a:pt x="1545" y="1369"/>
                    <a:pt x="919" y="1770"/>
                  </a:cubicBezTo>
                  <a:cubicBezTo>
                    <a:pt x="264" y="2190"/>
                    <a:pt x="135" y="2335"/>
                    <a:pt x="71" y="2801"/>
                  </a:cubicBezTo>
                  <a:cubicBezTo>
                    <a:pt x="-66" y="3812"/>
                    <a:pt x="-10" y="4425"/>
                    <a:pt x="287" y="5213"/>
                  </a:cubicBezTo>
                  <a:cubicBezTo>
                    <a:pt x="517" y="5825"/>
                    <a:pt x="599" y="6313"/>
                    <a:pt x="704" y="7606"/>
                  </a:cubicBezTo>
                  <a:cubicBezTo>
                    <a:pt x="954" y="10693"/>
                    <a:pt x="1318" y="13635"/>
                    <a:pt x="1614" y="15017"/>
                  </a:cubicBezTo>
                  <a:cubicBezTo>
                    <a:pt x="2272" y="18082"/>
                    <a:pt x="3214" y="19984"/>
                    <a:pt x="4422" y="20677"/>
                  </a:cubicBezTo>
                  <a:cubicBezTo>
                    <a:pt x="6003" y="21584"/>
                    <a:pt x="7788" y="19288"/>
                    <a:pt x="8641" y="15250"/>
                  </a:cubicBezTo>
                  <a:cubicBezTo>
                    <a:pt x="8928" y="13892"/>
                    <a:pt x="9348" y="10607"/>
                    <a:pt x="9517" y="8403"/>
                  </a:cubicBezTo>
                  <a:cubicBezTo>
                    <a:pt x="9586" y="7504"/>
                    <a:pt x="9578" y="7187"/>
                    <a:pt x="9475" y="6750"/>
                  </a:cubicBezTo>
                  <a:cubicBezTo>
                    <a:pt x="9319" y="6083"/>
                    <a:pt x="9445" y="5232"/>
                    <a:pt x="9760" y="4785"/>
                  </a:cubicBezTo>
                  <a:cubicBezTo>
                    <a:pt x="10082" y="4330"/>
                    <a:pt x="11390" y="4390"/>
                    <a:pt x="11734" y="4882"/>
                  </a:cubicBezTo>
                  <a:cubicBezTo>
                    <a:pt x="12144" y="5469"/>
                    <a:pt x="12224" y="5953"/>
                    <a:pt x="12054" y="6789"/>
                  </a:cubicBezTo>
                  <a:cubicBezTo>
                    <a:pt x="11920" y="7441"/>
                    <a:pt x="11926" y="7573"/>
                    <a:pt x="12116" y="9512"/>
                  </a:cubicBezTo>
                  <a:cubicBezTo>
                    <a:pt x="12537" y="13799"/>
                    <a:pt x="12928" y="15886"/>
                    <a:pt x="13687" y="17895"/>
                  </a:cubicBezTo>
                  <a:cubicBezTo>
                    <a:pt x="14597" y="20305"/>
                    <a:pt x="15892" y="21341"/>
                    <a:pt x="17107" y="20638"/>
                  </a:cubicBezTo>
                  <a:cubicBezTo>
                    <a:pt x="17949" y="20150"/>
                    <a:pt x="18572" y="19265"/>
                    <a:pt x="19129" y="17779"/>
                  </a:cubicBezTo>
                  <a:cubicBezTo>
                    <a:pt x="19951" y="15586"/>
                    <a:pt x="20308" y="13567"/>
                    <a:pt x="20756" y="8656"/>
                  </a:cubicBezTo>
                  <a:cubicBezTo>
                    <a:pt x="20953" y="6488"/>
                    <a:pt x="21048" y="5874"/>
                    <a:pt x="21263" y="5252"/>
                  </a:cubicBezTo>
                  <a:cubicBezTo>
                    <a:pt x="21490" y="4597"/>
                    <a:pt x="21531" y="4308"/>
                    <a:pt x="21534" y="3268"/>
                  </a:cubicBezTo>
                  <a:lnTo>
                    <a:pt x="21534" y="2062"/>
                  </a:lnTo>
                  <a:lnTo>
                    <a:pt x="21124" y="1770"/>
                  </a:lnTo>
                  <a:cubicBezTo>
                    <a:pt x="20897" y="1611"/>
                    <a:pt x="20019" y="1142"/>
                    <a:pt x="19178" y="739"/>
                  </a:cubicBezTo>
                  <a:cubicBezTo>
                    <a:pt x="18000" y="176"/>
                    <a:pt x="17396" y="10"/>
                    <a:pt x="16537" y="0"/>
                  </a:cubicBezTo>
                  <a:close/>
                  <a:moveTo>
                    <a:pt x="16335" y="603"/>
                  </a:moveTo>
                  <a:cubicBezTo>
                    <a:pt x="17077" y="555"/>
                    <a:pt x="17827" y="759"/>
                    <a:pt x="18385" y="1245"/>
                  </a:cubicBezTo>
                  <a:cubicBezTo>
                    <a:pt x="18810" y="1614"/>
                    <a:pt x="19051" y="2015"/>
                    <a:pt x="19352" y="2801"/>
                  </a:cubicBezTo>
                  <a:cubicBezTo>
                    <a:pt x="19573" y="3381"/>
                    <a:pt x="19755" y="3947"/>
                    <a:pt x="19755" y="4065"/>
                  </a:cubicBezTo>
                  <a:cubicBezTo>
                    <a:pt x="19755" y="4184"/>
                    <a:pt x="19286" y="5710"/>
                    <a:pt x="18712" y="7450"/>
                  </a:cubicBezTo>
                  <a:cubicBezTo>
                    <a:pt x="17624" y="10751"/>
                    <a:pt x="17524" y="11181"/>
                    <a:pt x="17524" y="12488"/>
                  </a:cubicBezTo>
                  <a:cubicBezTo>
                    <a:pt x="17524" y="14042"/>
                    <a:pt x="17783" y="13499"/>
                    <a:pt x="18782" y="9881"/>
                  </a:cubicBezTo>
                  <a:cubicBezTo>
                    <a:pt x="20126" y="5012"/>
                    <a:pt x="19969" y="5487"/>
                    <a:pt x="20067" y="6011"/>
                  </a:cubicBezTo>
                  <a:cubicBezTo>
                    <a:pt x="20237" y="6913"/>
                    <a:pt x="20267" y="8749"/>
                    <a:pt x="20137" y="10504"/>
                  </a:cubicBezTo>
                  <a:cubicBezTo>
                    <a:pt x="19860" y="14241"/>
                    <a:pt x="19010" y="17420"/>
                    <a:pt x="17878" y="18985"/>
                  </a:cubicBezTo>
                  <a:cubicBezTo>
                    <a:pt x="17333" y="19739"/>
                    <a:pt x="17176" y="19858"/>
                    <a:pt x="16544" y="19918"/>
                  </a:cubicBezTo>
                  <a:cubicBezTo>
                    <a:pt x="15389" y="20028"/>
                    <a:pt x="14657" y="19271"/>
                    <a:pt x="13826" y="17117"/>
                  </a:cubicBezTo>
                  <a:cubicBezTo>
                    <a:pt x="13244" y="15609"/>
                    <a:pt x="12937" y="14074"/>
                    <a:pt x="12860" y="12352"/>
                  </a:cubicBezTo>
                  <a:cubicBezTo>
                    <a:pt x="12829" y="11652"/>
                    <a:pt x="12741" y="10449"/>
                    <a:pt x="12672" y="9687"/>
                  </a:cubicBezTo>
                  <a:cubicBezTo>
                    <a:pt x="12531" y="8112"/>
                    <a:pt x="12570" y="7030"/>
                    <a:pt x="12825" y="5369"/>
                  </a:cubicBezTo>
                  <a:cubicBezTo>
                    <a:pt x="13049" y="3910"/>
                    <a:pt x="13747" y="2124"/>
                    <a:pt x="14326" y="1517"/>
                  </a:cubicBezTo>
                  <a:cubicBezTo>
                    <a:pt x="14857" y="962"/>
                    <a:pt x="15593" y="651"/>
                    <a:pt x="16335" y="603"/>
                  </a:cubicBezTo>
                  <a:close/>
                  <a:moveTo>
                    <a:pt x="5374" y="700"/>
                  </a:moveTo>
                  <a:cubicBezTo>
                    <a:pt x="5979" y="761"/>
                    <a:pt x="6582" y="1018"/>
                    <a:pt x="7098" y="1498"/>
                  </a:cubicBezTo>
                  <a:cubicBezTo>
                    <a:pt x="7548" y="1917"/>
                    <a:pt x="7737" y="2276"/>
                    <a:pt x="8155" y="3443"/>
                  </a:cubicBezTo>
                  <a:cubicBezTo>
                    <a:pt x="8674" y="4895"/>
                    <a:pt x="8903" y="6232"/>
                    <a:pt x="8940" y="8072"/>
                  </a:cubicBezTo>
                  <a:cubicBezTo>
                    <a:pt x="8962" y="9189"/>
                    <a:pt x="8589" y="13785"/>
                    <a:pt x="8412" y="14608"/>
                  </a:cubicBezTo>
                  <a:cubicBezTo>
                    <a:pt x="7891" y="17017"/>
                    <a:pt x="7220" y="18576"/>
                    <a:pt x="6347" y="19393"/>
                  </a:cubicBezTo>
                  <a:cubicBezTo>
                    <a:pt x="5293" y="20382"/>
                    <a:pt x="4189" y="20079"/>
                    <a:pt x="3345" y="18557"/>
                  </a:cubicBezTo>
                  <a:cubicBezTo>
                    <a:pt x="2901" y="17756"/>
                    <a:pt x="2221" y="15717"/>
                    <a:pt x="1955" y="14414"/>
                  </a:cubicBezTo>
                  <a:cubicBezTo>
                    <a:pt x="1569" y="12524"/>
                    <a:pt x="1399" y="10797"/>
                    <a:pt x="1392" y="8578"/>
                  </a:cubicBezTo>
                  <a:cubicBezTo>
                    <a:pt x="1383" y="5852"/>
                    <a:pt x="1463" y="5637"/>
                    <a:pt x="1962" y="7139"/>
                  </a:cubicBezTo>
                  <a:cubicBezTo>
                    <a:pt x="3454" y="11630"/>
                    <a:pt x="3632" y="12118"/>
                    <a:pt x="3804" y="12118"/>
                  </a:cubicBezTo>
                  <a:cubicBezTo>
                    <a:pt x="3969" y="12118"/>
                    <a:pt x="3986" y="12038"/>
                    <a:pt x="3936" y="11165"/>
                  </a:cubicBezTo>
                  <a:cubicBezTo>
                    <a:pt x="3855" y="9755"/>
                    <a:pt x="3762" y="9410"/>
                    <a:pt x="2768" y="6789"/>
                  </a:cubicBezTo>
                  <a:cubicBezTo>
                    <a:pt x="2268" y="5470"/>
                    <a:pt x="1846" y="4296"/>
                    <a:pt x="1830" y="4182"/>
                  </a:cubicBezTo>
                  <a:cubicBezTo>
                    <a:pt x="1780" y="3840"/>
                    <a:pt x="2252" y="2630"/>
                    <a:pt x="2650" y="2062"/>
                  </a:cubicBezTo>
                  <a:cubicBezTo>
                    <a:pt x="3345" y="1069"/>
                    <a:pt x="4366" y="599"/>
                    <a:pt x="5374" y="700"/>
                  </a:cubicBezTo>
                  <a:close/>
                </a:path>
              </a:pathLst>
            </a:custGeom>
            <a:ln w="12700" cap="flat">
              <a:noFill/>
              <a:miter lim="400000"/>
            </a:ln>
            <a:effectLst/>
          </p:spPr>
        </p:pic>
      </p:gr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Shape 304"/>
          <p:cNvSpPr txBox="1"/>
          <p:nvPr>
            <p:ph type="title"/>
          </p:nvPr>
        </p:nvSpPr>
        <p:spPr>
          <a:xfrm>
            <a:off x="311699" y="140224"/>
            <a:ext cx="8520602" cy="572702"/>
          </a:xfrm>
          <a:prstGeom prst="rect">
            <a:avLst/>
          </a:prstGeom>
        </p:spPr>
        <p:txBody>
          <a:bodyPr/>
          <a:lstStyle>
            <a:lvl1pPr defTabSz="731520">
              <a:defRPr sz="2240">
                <a:solidFill>
                  <a:srgbClr val="295269"/>
                </a:solidFill>
                <a:latin typeface="Avenir Heavy"/>
                <a:ea typeface="Avenir Heavy"/>
                <a:cs typeface="Avenir Heavy"/>
                <a:sym typeface="Avenir Heavy"/>
              </a:defRPr>
            </a:lvl1pPr>
          </a:lstStyle>
          <a:p>
            <a:pPr/>
            <a:r>
              <a:t>Outline</a:t>
            </a:r>
          </a:p>
        </p:txBody>
      </p:sp>
      <p:sp>
        <p:nvSpPr>
          <p:cNvPr id="555" name="Shape 305"/>
          <p:cNvSpPr txBox="1"/>
          <p:nvPr/>
        </p:nvSpPr>
        <p:spPr>
          <a:xfrm>
            <a:off x="311699" y="2110584"/>
            <a:ext cx="8061302" cy="156588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marL="457200" indent="-381000">
              <a:lnSpc>
                <a:spcPct val="115000"/>
              </a:lnSpc>
              <a:spcBef>
                <a:spcPts val="1100"/>
              </a:spcBef>
              <a:buClr>
                <a:srgbClr val="295269"/>
              </a:buClr>
              <a:buSzPts val="2400"/>
              <a:buAutoNum type="arabicPeriod" startAt="1"/>
              <a:defRPr sz="2400">
                <a:solidFill>
                  <a:srgbClr val="295269"/>
                </a:solidFill>
                <a:latin typeface="Avenir Book"/>
                <a:ea typeface="Avenir Book"/>
                <a:cs typeface="Avenir Book"/>
                <a:sym typeface="Avenir Book"/>
              </a:defRPr>
            </a:pPr>
            <a:r>
              <a:t>Results of the Style Quiz</a:t>
            </a:r>
          </a:p>
          <a:p>
            <a:pPr marL="457200" indent="-381000">
              <a:lnSpc>
                <a:spcPct val="115000"/>
              </a:lnSpc>
              <a:buClr>
                <a:srgbClr val="295269"/>
              </a:buClr>
              <a:buSzPts val="2400"/>
              <a:buAutoNum type="arabicPeriod" startAt="1"/>
              <a:defRPr sz="2400">
                <a:solidFill>
                  <a:srgbClr val="295269"/>
                </a:solidFill>
                <a:latin typeface="Avenir Book"/>
                <a:ea typeface="Avenir Book"/>
                <a:cs typeface="Avenir Book"/>
                <a:sym typeface="Avenir Book"/>
              </a:defRPr>
            </a:pPr>
            <a:r>
              <a:t>Trends in the the Home Try-On Experience</a:t>
            </a:r>
          </a:p>
          <a:p>
            <a:pPr marL="457200" indent="-381000">
              <a:lnSpc>
                <a:spcPct val="115000"/>
              </a:lnSpc>
              <a:buClr>
                <a:srgbClr val="295269"/>
              </a:buClr>
              <a:buSzPts val="2400"/>
              <a:buAutoNum type="arabicPeriod" startAt="1"/>
              <a:defRPr sz="2400">
                <a:solidFill>
                  <a:srgbClr val="295269"/>
                </a:solidFill>
                <a:latin typeface="Avenir Book"/>
                <a:ea typeface="Avenir Book"/>
                <a:cs typeface="Avenir Book"/>
                <a:sym typeface="Avenir Book"/>
              </a:defRPr>
            </a:pPr>
            <a:r>
              <a:t>Final Recommendations</a:t>
            </a:r>
          </a:p>
        </p:txBody>
      </p:sp>
      <p:grpSp>
        <p:nvGrpSpPr>
          <p:cNvPr id="558" name="Group"/>
          <p:cNvGrpSpPr/>
          <p:nvPr/>
        </p:nvGrpSpPr>
        <p:grpSpPr>
          <a:xfrm>
            <a:off x="7405839" y="-30"/>
            <a:ext cx="1407212" cy="1179842"/>
            <a:chOff x="0" y="0"/>
            <a:chExt cx="1407211" cy="1179840"/>
          </a:xfrm>
        </p:grpSpPr>
        <p:sp>
          <p:nvSpPr>
            <p:cNvPr id="556" name="Rectangle"/>
            <p:cNvSpPr/>
            <p:nvPr/>
          </p:nvSpPr>
          <p:spPr>
            <a:xfrm>
              <a:off x="0" y="0"/>
              <a:ext cx="1407212" cy="1179841"/>
            </a:xfrm>
            <a:prstGeom prst="rect">
              <a:avLst/>
            </a:prstGeom>
            <a:solidFill>
              <a:srgbClr val="FFFFFF"/>
            </a:soli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p>
          </p:txBody>
        </p:sp>
        <p:pic>
          <p:nvPicPr>
            <p:cNvPr id="557" name="glasses.png" descr="glasses.png"/>
            <p:cNvPicPr>
              <a:picLocks noChangeAspect="1"/>
            </p:cNvPicPr>
            <p:nvPr/>
          </p:nvPicPr>
          <p:blipFill>
            <a:blip r:embed="rId2">
              <a:extLst/>
            </a:blip>
            <a:srcRect l="12650" t="16980" r="12505" b="20801"/>
            <a:stretch>
              <a:fillRect/>
            </a:stretch>
          </p:blipFill>
          <p:spPr>
            <a:xfrm>
              <a:off x="88800" y="584560"/>
              <a:ext cx="1229611" cy="425907"/>
            </a:xfrm>
            <a:custGeom>
              <a:avLst/>
              <a:gdLst/>
              <a:ahLst/>
              <a:cxnLst>
                <a:cxn ang="0">
                  <a:pos x="wd2" y="hd2"/>
                </a:cxn>
                <a:cxn ang="5400000">
                  <a:pos x="wd2" y="hd2"/>
                </a:cxn>
                <a:cxn ang="10800000">
                  <a:pos x="wd2" y="hd2"/>
                </a:cxn>
                <a:cxn ang="16200000">
                  <a:pos x="wd2" y="hd2"/>
                </a:cxn>
              </a:cxnLst>
              <a:rect l="0" t="0" r="r" b="b"/>
              <a:pathLst>
                <a:path w="21534" h="20874" fill="norm" stroke="1" extrusionOk="0">
                  <a:moveTo>
                    <a:pt x="16537" y="0"/>
                  </a:moveTo>
                  <a:cubicBezTo>
                    <a:pt x="15136" y="-16"/>
                    <a:pt x="14395" y="428"/>
                    <a:pt x="13235" y="1965"/>
                  </a:cubicBezTo>
                  <a:cubicBezTo>
                    <a:pt x="12391" y="3084"/>
                    <a:pt x="12043" y="3316"/>
                    <a:pt x="11942" y="2859"/>
                  </a:cubicBezTo>
                  <a:cubicBezTo>
                    <a:pt x="11875" y="2552"/>
                    <a:pt x="9779" y="2552"/>
                    <a:pt x="9711" y="2859"/>
                  </a:cubicBezTo>
                  <a:cubicBezTo>
                    <a:pt x="9606" y="3335"/>
                    <a:pt x="9110" y="3072"/>
                    <a:pt x="8488" y="2198"/>
                  </a:cubicBezTo>
                  <a:cubicBezTo>
                    <a:pt x="7337" y="580"/>
                    <a:pt x="6697" y="205"/>
                    <a:pt x="5082" y="214"/>
                  </a:cubicBezTo>
                  <a:cubicBezTo>
                    <a:pt x="4139" y="220"/>
                    <a:pt x="3469" y="363"/>
                    <a:pt x="2587" y="798"/>
                  </a:cubicBezTo>
                  <a:cubicBezTo>
                    <a:pt x="2581" y="825"/>
                    <a:pt x="2577" y="857"/>
                    <a:pt x="2566" y="875"/>
                  </a:cubicBezTo>
                  <a:cubicBezTo>
                    <a:pt x="2533" y="933"/>
                    <a:pt x="2499" y="918"/>
                    <a:pt x="2469" y="856"/>
                  </a:cubicBezTo>
                  <a:cubicBezTo>
                    <a:pt x="2029" y="1081"/>
                    <a:pt x="1545" y="1369"/>
                    <a:pt x="919" y="1770"/>
                  </a:cubicBezTo>
                  <a:cubicBezTo>
                    <a:pt x="264" y="2190"/>
                    <a:pt x="135" y="2335"/>
                    <a:pt x="71" y="2801"/>
                  </a:cubicBezTo>
                  <a:cubicBezTo>
                    <a:pt x="-66" y="3812"/>
                    <a:pt x="-10" y="4425"/>
                    <a:pt x="287" y="5213"/>
                  </a:cubicBezTo>
                  <a:cubicBezTo>
                    <a:pt x="517" y="5825"/>
                    <a:pt x="599" y="6313"/>
                    <a:pt x="704" y="7606"/>
                  </a:cubicBezTo>
                  <a:cubicBezTo>
                    <a:pt x="954" y="10693"/>
                    <a:pt x="1318" y="13635"/>
                    <a:pt x="1614" y="15017"/>
                  </a:cubicBezTo>
                  <a:cubicBezTo>
                    <a:pt x="2272" y="18082"/>
                    <a:pt x="3214" y="19984"/>
                    <a:pt x="4422" y="20677"/>
                  </a:cubicBezTo>
                  <a:cubicBezTo>
                    <a:pt x="6003" y="21584"/>
                    <a:pt x="7788" y="19288"/>
                    <a:pt x="8641" y="15250"/>
                  </a:cubicBezTo>
                  <a:cubicBezTo>
                    <a:pt x="8928" y="13892"/>
                    <a:pt x="9348" y="10607"/>
                    <a:pt x="9517" y="8403"/>
                  </a:cubicBezTo>
                  <a:cubicBezTo>
                    <a:pt x="9586" y="7504"/>
                    <a:pt x="9578" y="7187"/>
                    <a:pt x="9475" y="6750"/>
                  </a:cubicBezTo>
                  <a:cubicBezTo>
                    <a:pt x="9319" y="6083"/>
                    <a:pt x="9445" y="5232"/>
                    <a:pt x="9760" y="4785"/>
                  </a:cubicBezTo>
                  <a:cubicBezTo>
                    <a:pt x="10082" y="4330"/>
                    <a:pt x="11390" y="4390"/>
                    <a:pt x="11734" y="4882"/>
                  </a:cubicBezTo>
                  <a:cubicBezTo>
                    <a:pt x="12144" y="5469"/>
                    <a:pt x="12224" y="5953"/>
                    <a:pt x="12054" y="6789"/>
                  </a:cubicBezTo>
                  <a:cubicBezTo>
                    <a:pt x="11920" y="7441"/>
                    <a:pt x="11926" y="7573"/>
                    <a:pt x="12116" y="9512"/>
                  </a:cubicBezTo>
                  <a:cubicBezTo>
                    <a:pt x="12537" y="13799"/>
                    <a:pt x="12928" y="15886"/>
                    <a:pt x="13687" y="17895"/>
                  </a:cubicBezTo>
                  <a:cubicBezTo>
                    <a:pt x="14597" y="20305"/>
                    <a:pt x="15892" y="21341"/>
                    <a:pt x="17107" y="20638"/>
                  </a:cubicBezTo>
                  <a:cubicBezTo>
                    <a:pt x="17949" y="20150"/>
                    <a:pt x="18572" y="19265"/>
                    <a:pt x="19129" y="17779"/>
                  </a:cubicBezTo>
                  <a:cubicBezTo>
                    <a:pt x="19951" y="15586"/>
                    <a:pt x="20308" y="13567"/>
                    <a:pt x="20756" y="8656"/>
                  </a:cubicBezTo>
                  <a:cubicBezTo>
                    <a:pt x="20953" y="6488"/>
                    <a:pt x="21048" y="5874"/>
                    <a:pt x="21263" y="5252"/>
                  </a:cubicBezTo>
                  <a:cubicBezTo>
                    <a:pt x="21490" y="4597"/>
                    <a:pt x="21531" y="4308"/>
                    <a:pt x="21534" y="3268"/>
                  </a:cubicBezTo>
                  <a:lnTo>
                    <a:pt x="21534" y="2062"/>
                  </a:lnTo>
                  <a:lnTo>
                    <a:pt x="21124" y="1770"/>
                  </a:lnTo>
                  <a:cubicBezTo>
                    <a:pt x="20897" y="1611"/>
                    <a:pt x="20019" y="1142"/>
                    <a:pt x="19178" y="739"/>
                  </a:cubicBezTo>
                  <a:cubicBezTo>
                    <a:pt x="18000" y="176"/>
                    <a:pt x="17396" y="10"/>
                    <a:pt x="16537" y="0"/>
                  </a:cubicBezTo>
                  <a:close/>
                  <a:moveTo>
                    <a:pt x="16335" y="603"/>
                  </a:moveTo>
                  <a:cubicBezTo>
                    <a:pt x="17077" y="555"/>
                    <a:pt x="17827" y="759"/>
                    <a:pt x="18385" y="1245"/>
                  </a:cubicBezTo>
                  <a:cubicBezTo>
                    <a:pt x="18810" y="1614"/>
                    <a:pt x="19051" y="2015"/>
                    <a:pt x="19352" y="2801"/>
                  </a:cubicBezTo>
                  <a:cubicBezTo>
                    <a:pt x="19573" y="3381"/>
                    <a:pt x="19755" y="3947"/>
                    <a:pt x="19755" y="4065"/>
                  </a:cubicBezTo>
                  <a:cubicBezTo>
                    <a:pt x="19755" y="4184"/>
                    <a:pt x="19286" y="5710"/>
                    <a:pt x="18712" y="7450"/>
                  </a:cubicBezTo>
                  <a:cubicBezTo>
                    <a:pt x="17624" y="10751"/>
                    <a:pt x="17524" y="11181"/>
                    <a:pt x="17524" y="12488"/>
                  </a:cubicBezTo>
                  <a:cubicBezTo>
                    <a:pt x="17524" y="14042"/>
                    <a:pt x="17783" y="13499"/>
                    <a:pt x="18782" y="9881"/>
                  </a:cubicBezTo>
                  <a:cubicBezTo>
                    <a:pt x="20126" y="5012"/>
                    <a:pt x="19969" y="5487"/>
                    <a:pt x="20067" y="6011"/>
                  </a:cubicBezTo>
                  <a:cubicBezTo>
                    <a:pt x="20237" y="6913"/>
                    <a:pt x="20267" y="8749"/>
                    <a:pt x="20137" y="10504"/>
                  </a:cubicBezTo>
                  <a:cubicBezTo>
                    <a:pt x="19860" y="14241"/>
                    <a:pt x="19010" y="17420"/>
                    <a:pt x="17878" y="18985"/>
                  </a:cubicBezTo>
                  <a:cubicBezTo>
                    <a:pt x="17333" y="19739"/>
                    <a:pt x="17176" y="19858"/>
                    <a:pt x="16544" y="19918"/>
                  </a:cubicBezTo>
                  <a:cubicBezTo>
                    <a:pt x="15389" y="20028"/>
                    <a:pt x="14657" y="19271"/>
                    <a:pt x="13826" y="17117"/>
                  </a:cubicBezTo>
                  <a:cubicBezTo>
                    <a:pt x="13244" y="15609"/>
                    <a:pt x="12937" y="14074"/>
                    <a:pt x="12860" y="12352"/>
                  </a:cubicBezTo>
                  <a:cubicBezTo>
                    <a:pt x="12829" y="11652"/>
                    <a:pt x="12741" y="10449"/>
                    <a:pt x="12672" y="9687"/>
                  </a:cubicBezTo>
                  <a:cubicBezTo>
                    <a:pt x="12531" y="8112"/>
                    <a:pt x="12570" y="7030"/>
                    <a:pt x="12825" y="5369"/>
                  </a:cubicBezTo>
                  <a:cubicBezTo>
                    <a:pt x="13049" y="3910"/>
                    <a:pt x="13747" y="2124"/>
                    <a:pt x="14326" y="1517"/>
                  </a:cubicBezTo>
                  <a:cubicBezTo>
                    <a:pt x="14857" y="962"/>
                    <a:pt x="15593" y="651"/>
                    <a:pt x="16335" y="603"/>
                  </a:cubicBezTo>
                  <a:close/>
                  <a:moveTo>
                    <a:pt x="5374" y="700"/>
                  </a:moveTo>
                  <a:cubicBezTo>
                    <a:pt x="5979" y="761"/>
                    <a:pt x="6582" y="1018"/>
                    <a:pt x="7098" y="1498"/>
                  </a:cubicBezTo>
                  <a:cubicBezTo>
                    <a:pt x="7548" y="1917"/>
                    <a:pt x="7737" y="2276"/>
                    <a:pt x="8155" y="3443"/>
                  </a:cubicBezTo>
                  <a:cubicBezTo>
                    <a:pt x="8674" y="4895"/>
                    <a:pt x="8903" y="6232"/>
                    <a:pt x="8940" y="8072"/>
                  </a:cubicBezTo>
                  <a:cubicBezTo>
                    <a:pt x="8962" y="9189"/>
                    <a:pt x="8589" y="13785"/>
                    <a:pt x="8412" y="14608"/>
                  </a:cubicBezTo>
                  <a:cubicBezTo>
                    <a:pt x="7891" y="17017"/>
                    <a:pt x="7220" y="18576"/>
                    <a:pt x="6347" y="19393"/>
                  </a:cubicBezTo>
                  <a:cubicBezTo>
                    <a:pt x="5293" y="20382"/>
                    <a:pt x="4189" y="20079"/>
                    <a:pt x="3345" y="18557"/>
                  </a:cubicBezTo>
                  <a:cubicBezTo>
                    <a:pt x="2901" y="17756"/>
                    <a:pt x="2221" y="15717"/>
                    <a:pt x="1955" y="14414"/>
                  </a:cubicBezTo>
                  <a:cubicBezTo>
                    <a:pt x="1569" y="12524"/>
                    <a:pt x="1399" y="10797"/>
                    <a:pt x="1392" y="8578"/>
                  </a:cubicBezTo>
                  <a:cubicBezTo>
                    <a:pt x="1383" y="5852"/>
                    <a:pt x="1463" y="5637"/>
                    <a:pt x="1962" y="7139"/>
                  </a:cubicBezTo>
                  <a:cubicBezTo>
                    <a:pt x="3454" y="11630"/>
                    <a:pt x="3632" y="12118"/>
                    <a:pt x="3804" y="12118"/>
                  </a:cubicBezTo>
                  <a:cubicBezTo>
                    <a:pt x="3969" y="12118"/>
                    <a:pt x="3986" y="12038"/>
                    <a:pt x="3936" y="11165"/>
                  </a:cubicBezTo>
                  <a:cubicBezTo>
                    <a:pt x="3855" y="9755"/>
                    <a:pt x="3762" y="9410"/>
                    <a:pt x="2768" y="6789"/>
                  </a:cubicBezTo>
                  <a:cubicBezTo>
                    <a:pt x="2268" y="5470"/>
                    <a:pt x="1846" y="4296"/>
                    <a:pt x="1830" y="4182"/>
                  </a:cubicBezTo>
                  <a:cubicBezTo>
                    <a:pt x="1780" y="3840"/>
                    <a:pt x="2252" y="2630"/>
                    <a:pt x="2650" y="2062"/>
                  </a:cubicBezTo>
                  <a:cubicBezTo>
                    <a:pt x="3345" y="1069"/>
                    <a:pt x="4366" y="599"/>
                    <a:pt x="5374" y="700"/>
                  </a:cubicBezTo>
                  <a:close/>
                </a:path>
              </a:pathLst>
            </a:custGeom>
            <a:ln w="12700" cap="flat">
              <a:noFill/>
              <a:miter lim="400000"/>
            </a:ln>
            <a:effectLst/>
          </p:spPr>
        </p:pic>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04056">
            <a:alpha val="82490"/>
          </a:srgbClr>
        </a:solidFill>
      </p:bgPr>
    </p:bg>
    <p:spTree>
      <p:nvGrpSpPr>
        <p:cNvPr id="1" name=""/>
        <p:cNvGrpSpPr/>
        <p:nvPr/>
      </p:nvGrpSpPr>
      <p:grpSpPr>
        <a:xfrm>
          <a:off x="0" y="0"/>
          <a:ext cx="0" cy="0"/>
          <a:chOff x="0" y="0"/>
          <a:chExt cx="0" cy="0"/>
        </a:xfrm>
      </p:grpSpPr>
      <p:sp>
        <p:nvSpPr>
          <p:cNvPr id="560" name="Shape 310"/>
          <p:cNvSpPr txBox="1"/>
          <p:nvPr/>
        </p:nvSpPr>
        <p:spPr>
          <a:xfrm>
            <a:off x="753000" y="2061225"/>
            <a:ext cx="7637999" cy="10210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4800">
                <a:solidFill>
                  <a:srgbClr val="FFFFFF"/>
                </a:solidFill>
                <a:latin typeface="Avenir Book"/>
                <a:ea typeface="Avenir Book"/>
                <a:cs typeface="Avenir Book"/>
                <a:sym typeface="Avenir Book"/>
              </a:defRPr>
            </a:lvl1pPr>
          </a:lstStyle>
          <a:p>
            <a:pPr/>
            <a:r>
              <a:t>1. Results of the Style Quiz</a:t>
            </a:r>
          </a:p>
        </p:txBody>
      </p:sp>
      <p:grpSp>
        <p:nvGrpSpPr>
          <p:cNvPr id="563" name="Group"/>
          <p:cNvGrpSpPr/>
          <p:nvPr/>
        </p:nvGrpSpPr>
        <p:grpSpPr>
          <a:xfrm>
            <a:off x="7405839" y="-30"/>
            <a:ext cx="1407212" cy="1179842"/>
            <a:chOff x="0" y="0"/>
            <a:chExt cx="1407211" cy="1179840"/>
          </a:xfrm>
        </p:grpSpPr>
        <p:sp>
          <p:nvSpPr>
            <p:cNvPr id="561" name="Rectangle"/>
            <p:cNvSpPr/>
            <p:nvPr/>
          </p:nvSpPr>
          <p:spPr>
            <a:xfrm>
              <a:off x="0" y="0"/>
              <a:ext cx="1407212" cy="1179841"/>
            </a:xfrm>
            <a:prstGeom prst="rect">
              <a:avLst/>
            </a:prstGeom>
            <a:solidFill>
              <a:srgbClr val="FFFFFF"/>
            </a:soli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p>
          </p:txBody>
        </p:sp>
        <p:pic>
          <p:nvPicPr>
            <p:cNvPr id="562" name="glasses.png" descr="glasses.png"/>
            <p:cNvPicPr>
              <a:picLocks noChangeAspect="1"/>
            </p:cNvPicPr>
            <p:nvPr/>
          </p:nvPicPr>
          <p:blipFill>
            <a:blip r:embed="rId2">
              <a:extLst/>
            </a:blip>
            <a:srcRect l="12650" t="16980" r="12505" b="20801"/>
            <a:stretch>
              <a:fillRect/>
            </a:stretch>
          </p:blipFill>
          <p:spPr>
            <a:xfrm>
              <a:off x="88800" y="584560"/>
              <a:ext cx="1229611" cy="425907"/>
            </a:xfrm>
            <a:custGeom>
              <a:avLst/>
              <a:gdLst/>
              <a:ahLst/>
              <a:cxnLst>
                <a:cxn ang="0">
                  <a:pos x="wd2" y="hd2"/>
                </a:cxn>
                <a:cxn ang="5400000">
                  <a:pos x="wd2" y="hd2"/>
                </a:cxn>
                <a:cxn ang="10800000">
                  <a:pos x="wd2" y="hd2"/>
                </a:cxn>
                <a:cxn ang="16200000">
                  <a:pos x="wd2" y="hd2"/>
                </a:cxn>
              </a:cxnLst>
              <a:rect l="0" t="0" r="r" b="b"/>
              <a:pathLst>
                <a:path w="21534" h="20874" fill="norm" stroke="1" extrusionOk="0">
                  <a:moveTo>
                    <a:pt x="16537" y="0"/>
                  </a:moveTo>
                  <a:cubicBezTo>
                    <a:pt x="15136" y="-16"/>
                    <a:pt x="14395" y="428"/>
                    <a:pt x="13235" y="1965"/>
                  </a:cubicBezTo>
                  <a:cubicBezTo>
                    <a:pt x="12391" y="3084"/>
                    <a:pt x="12043" y="3316"/>
                    <a:pt x="11942" y="2859"/>
                  </a:cubicBezTo>
                  <a:cubicBezTo>
                    <a:pt x="11875" y="2552"/>
                    <a:pt x="9779" y="2552"/>
                    <a:pt x="9711" y="2859"/>
                  </a:cubicBezTo>
                  <a:cubicBezTo>
                    <a:pt x="9606" y="3335"/>
                    <a:pt x="9110" y="3072"/>
                    <a:pt x="8488" y="2198"/>
                  </a:cubicBezTo>
                  <a:cubicBezTo>
                    <a:pt x="7337" y="580"/>
                    <a:pt x="6697" y="205"/>
                    <a:pt x="5082" y="214"/>
                  </a:cubicBezTo>
                  <a:cubicBezTo>
                    <a:pt x="4139" y="220"/>
                    <a:pt x="3469" y="363"/>
                    <a:pt x="2587" y="798"/>
                  </a:cubicBezTo>
                  <a:cubicBezTo>
                    <a:pt x="2581" y="825"/>
                    <a:pt x="2577" y="857"/>
                    <a:pt x="2566" y="875"/>
                  </a:cubicBezTo>
                  <a:cubicBezTo>
                    <a:pt x="2533" y="933"/>
                    <a:pt x="2499" y="918"/>
                    <a:pt x="2469" y="856"/>
                  </a:cubicBezTo>
                  <a:cubicBezTo>
                    <a:pt x="2029" y="1081"/>
                    <a:pt x="1545" y="1369"/>
                    <a:pt x="919" y="1770"/>
                  </a:cubicBezTo>
                  <a:cubicBezTo>
                    <a:pt x="264" y="2190"/>
                    <a:pt x="135" y="2335"/>
                    <a:pt x="71" y="2801"/>
                  </a:cubicBezTo>
                  <a:cubicBezTo>
                    <a:pt x="-66" y="3812"/>
                    <a:pt x="-10" y="4425"/>
                    <a:pt x="287" y="5213"/>
                  </a:cubicBezTo>
                  <a:cubicBezTo>
                    <a:pt x="517" y="5825"/>
                    <a:pt x="599" y="6313"/>
                    <a:pt x="704" y="7606"/>
                  </a:cubicBezTo>
                  <a:cubicBezTo>
                    <a:pt x="954" y="10693"/>
                    <a:pt x="1318" y="13635"/>
                    <a:pt x="1614" y="15017"/>
                  </a:cubicBezTo>
                  <a:cubicBezTo>
                    <a:pt x="2272" y="18082"/>
                    <a:pt x="3214" y="19984"/>
                    <a:pt x="4422" y="20677"/>
                  </a:cubicBezTo>
                  <a:cubicBezTo>
                    <a:pt x="6003" y="21584"/>
                    <a:pt x="7788" y="19288"/>
                    <a:pt x="8641" y="15250"/>
                  </a:cubicBezTo>
                  <a:cubicBezTo>
                    <a:pt x="8928" y="13892"/>
                    <a:pt x="9348" y="10607"/>
                    <a:pt x="9517" y="8403"/>
                  </a:cubicBezTo>
                  <a:cubicBezTo>
                    <a:pt x="9586" y="7504"/>
                    <a:pt x="9578" y="7187"/>
                    <a:pt x="9475" y="6750"/>
                  </a:cubicBezTo>
                  <a:cubicBezTo>
                    <a:pt x="9319" y="6083"/>
                    <a:pt x="9445" y="5232"/>
                    <a:pt x="9760" y="4785"/>
                  </a:cubicBezTo>
                  <a:cubicBezTo>
                    <a:pt x="10082" y="4330"/>
                    <a:pt x="11390" y="4390"/>
                    <a:pt x="11734" y="4882"/>
                  </a:cubicBezTo>
                  <a:cubicBezTo>
                    <a:pt x="12144" y="5469"/>
                    <a:pt x="12224" y="5953"/>
                    <a:pt x="12054" y="6789"/>
                  </a:cubicBezTo>
                  <a:cubicBezTo>
                    <a:pt x="11920" y="7441"/>
                    <a:pt x="11926" y="7573"/>
                    <a:pt x="12116" y="9512"/>
                  </a:cubicBezTo>
                  <a:cubicBezTo>
                    <a:pt x="12537" y="13799"/>
                    <a:pt x="12928" y="15886"/>
                    <a:pt x="13687" y="17895"/>
                  </a:cubicBezTo>
                  <a:cubicBezTo>
                    <a:pt x="14597" y="20305"/>
                    <a:pt x="15892" y="21341"/>
                    <a:pt x="17107" y="20638"/>
                  </a:cubicBezTo>
                  <a:cubicBezTo>
                    <a:pt x="17949" y="20150"/>
                    <a:pt x="18572" y="19265"/>
                    <a:pt x="19129" y="17779"/>
                  </a:cubicBezTo>
                  <a:cubicBezTo>
                    <a:pt x="19951" y="15586"/>
                    <a:pt x="20308" y="13567"/>
                    <a:pt x="20756" y="8656"/>
                  </a:cubicBezTo>
                  <a:cubicBezTo>
                    <a:pt x="20953" y="6488"/>
                    <a:pt x="21048" y="5874"/>
                    <a:pt x="21263" y="5252"/>
                  </a:cubicBezTo>
                  <a:cubicBezTo>
                    <a:pt x="21490" y="4597"/>
                    <a:pt x="21531" y="4308"/>
                    <a:pt x="21534" y="3268"/>
                  </a:cubicBezTo>
                  <a:lnTo>
                    <a:pt x="21534" y="2062"/>
                  </a:lnTo>
                  <a:lnTo>
                    <a:pt x="21124" y="1770"/>
                  </a:lnTo>
                  <a:cubicBezTo>
                    <a:pt x="20897" y="1611"/>
                    <a:pt x="20019" y="1142"/>
                    <a:pt x="19178" y="739"/>
                  </a:cubicBezTo>
                  <a:cubicBezTo>
                    <a:pt x="18000" y="176"/>
                    <a:pt x="17396" y="10"/>
                    <a:pt x="16537" y="0"/>
                  </a:cubicBezTo>
                  <a:close/>
                  <a:moveTo>
                    <a:pt x="16335" y="603"/>
                  </a:moveTo>
                  <a:cubicBezTo>
                    <a:pt x="17077" y="555"/>
                    <a:pt x="17827" y="759"/>
                    <a:pt x="18385" y="1245"/>
                  </a:cubicBezTo>
                  <a:cubicBezTo>
                    <a:pt x="18810" y="1614"/>
                    <a:pt x="19051" y="2015"/>
                    <a:pt x="19352" y="2801"/>
                  </a:cubicBezTo>
                  <a:cubicBezTo>
                    <a:pt x="19573" y="3381"/>
                    <a:pt x="19755" y="3947"/>
                    <a:pt x="19755" y="4065"/>
                  </a:cubicBezTo>
                  <a:cubicBezTo>
                    <a:pt x="19755" y="4184"/>
                    <a:pt x="19286" y="5710"/>
                    <a:pt x="18712" y="7450"/>
                  </a:cubicBezTo>
                  <a:cubicBezTo>
                    <a:pt x="17624" y="10751"/>
                    <a:pt x="17524" y="11181"/>
                    <a:pt x="17524" y="12488"/>
                  </a:cubicBezTo>
                  <a:cubicBezTo>
                    <a:pt x="17524" y="14042"/>
                    <a:pt x="17783" y="13499"/>
                    <a:pt x="18782" y="9881"/>
                  </a:cubicBezTo>
                  <a:cubicBezTo>
                    <a:pt x="20126" y="5012"/>
                    <a:pt x="19969" y="5487"/>
                    <a:pt x="20067" y="6011"/>
                  </a:cubicBezTo>
                  <a:cubicBezTo>
                    <a:pt x="20237" y="6913"/>
                    <a:pt x="20267" y="8749"/>
                    <a:pt x="20137" y="10504"/>
                  </a:cubicBezTo>
                  <a:cubicBezTo>
                    <a:pt x="19860" y="14241"/>
                    <a:pt x="19010" y="17420"/>
                    <a:pt x="17878" y="18985"/>
                  </a:cubicBezTo>
                  <a:cubicBezTo>
                    <a:pt x="17333" y="19739"/>
                    <a:pt x="17176" y="19858"/>
                    <a:pt x="16544" y="19918"/>
                  </a:cubicBezTo>
                  <a:cubicBezTo>
                    <a:pt x="15389" y="20028"/>
                    <a:pt x="14657" y="19271"/>
                    <a:pt x="13826" y="17117"/>
                  </a:cubicBezTo>
                  <a:cubicBezTo>
                    <a:pt x="13244" y="15609"/>
                    <a:pt x="12937" y="14074"/>
                    <a:pt x="12860" y="12352"/>
                  </a:cubicBezTo>
                  <a:cubicBezTo>
                    <a:pt x="12829" y="11652"/>
                    <a:pt x="12741" y="10449"/>
                    <a:pt x="12672" y="9687"/>
                  </a:cubicBezTo>
                  <a:cubicBezTo>
                    <a:pt x="12531" y="8112"/>
                    <a:pt x="12570" y="7030"/>
                    <a:pt x="12825" y="5369"/>
                  </a:cubicBezTo>
                  <a:cubicBezTo>
                    <a:pt x="13049" y="3910"/>
                    <a:pt x="13747" y="2124"/>
                    <a:pt x="14326" y="1517"/>
                  </a:cubicBezTo>
                  <a:cubicBezTo>
                    <a:pt x="14857" y="962"/>
                    <a:pt x="15593" y="651"/>
                    <a:pt x="16335" y="603"/>
                  </a:cubicBezTo>
                  <a:close/>
                  <a:moveTo>
                    <a:pt x="5374" y="700"/>
                  </a:moveTo>
                  <a:cubicBezTo>
                    <a:pt x="5979" y="761"/>
                    <a:pt x="6582" y="1018"/>
                    <a:pt x="7098" y="1498"/>
                  </a:cubicBezTo>
                  <a:cubicBezTo>
                    <a:pt x="7548" y="1917"/>
                    <a:pt x="7737" y="2276"/>
                    <a:pt x="8155" y="3443"/>
                  </a:cubicBezTo>
                  <a:cubicBezTo>
                    <a:pt x="8674" y="4895"/>
                    <a:pt x="8903" y="6232"/>
                    <a:pt x="8940" y="8072"/>
                  </a:cubicBezTo>
                  <a:cubicBezTo>
                    <a:pt x="8962" y="9189"/>
                    <a:pt x="8589" y="13785"/>
                    <a:pt x="8412" y="14608"/>
                  </a:cubicBezTo>
                  <a:cubicBezTo>
                    <a:pt x="7891" y="17017"/>
                    <a:pt x="7220" y="18576"/>
                    <a:pt x="6347" y="19393"/>
                  </a:cubicBezTo>
                  <a:cubicBezTo>
                    <a:pt x="5293" y="20382"/>
                    <a:pt x="4189" y="20079"/>
                    <a:pt x="3345" y="18557"/>
                  </a:cubicBezTo>
                  <a:cubicBezTo>
                    <a:pt x="2901" y="17756"/>
                    <a:pt x="2221" y="15717"/>
                    <a:pt x="1955" y="14414"/>
                  </a:cubicBezTo>
                  <a:cubicBezTo>
                    <a:pt x="1569" y="12524"/>
                    <a:pt x="1399" y="10797"/>
                    <a:pt x="1392" y="8578"/>
                  </a:cubicBezTo>
                  <a:cubicBezTo>
                    <a:pt x="1383" y="5852"/>
                    <a:pt x="1463" y="5637"/>
                    <a:pt x="1962" y="7139"/>
                  </a:cubicBezTo>
                  <a:cubicBezTo>
                    <a:pt x="3454" y="11630"/>
                    <a:pt x="3632" y="12118"/>
                    <a:pt x="3804" y="12118"/>
                  </a:cubicBezTo>
                  <a:cubicBezTo>
                    <a:pt x="3969" y="12118"/>
                    <a:pt x="3986" y="12038"/>
                    <a:pt x="3936" y="11165"/>
                  </a:cubicBezTo>
                  <a:cubicBezTo>
                    <a:pt x="3855" y="9755"/>
                    <a:pt x="3762" y="9410"/>
                    <a:pt x="2768" y="6789"/>
                  </a:cubicBezTo>
                  <a:cubicBezTo>
                    <a:pt x="2268" y="5470"/>
                    <a:pt x="1846" y="4296"/>
                    <a:pt x="1830" y="4182"/>
                  </a:cubicBezTo>
                  <a:cubicBezTo>
                    <a:pt x="1780" y="3840"/>
                    <a:pt x="2252" y="2630"/>
                    <a:pt x="2650" y="2062"/>
                  </a:cubicBezTo>
                  <a:cubicBezTo>
                    <a:pt x="3345" y="1069"/>
                    <a:pt x="4366" y="599"/>
                    <a:pt x="5374" y="700"/>
                  </a:cubicBezTo>
                  <a:close/>
                </a:path>
              </a:pathLst>
            </a:custGeom>
            <a:ln w="12700" cap="flat">
              <a:noFill/>
              <a:miter lim="400000"/>
            </a:ln>
            <a:effectLst/>
          </p:spPr>
        </p:pic>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Shape 322"/>
          <p:cNvSpPr txBox="1"/>
          <p:nvPr/>
        </p:nvSpPr>
        <p:spPr>
          <a:xfrm>
            <a:off x="311699" y="528275"/>
            <a:ext cx="8520602" cy="601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spAutoFit/>
          </a:bodyPr>
          <a:lstStyle>
            <a:lvl1pPr>
              <a:defRPr sz="2400">
                <a:solidFill>
                  <a:srgbClr val="295269"/>
                </a:solidFill>
                <a:latin typeface="Avenir Heavy"/>
                <a:ea typeface="Avenir Heavy"/>
                <a:cs typeface="Avenir Heavy"/>
                <a:sym typeface="Avenir Heavy"/>
              </a:defRPr>
            </a:lvl1pPr>
          </a:lstStyle>
          <a:p>
            <a:pPr/>
            <a:r>
              <a:t>Progression Through the Style Quiz</a:t>
            </a:r>
          </a:p>
        </p:txBody>
      </p:sp>
      <p:grpSp>
        <p:nvGrpSpPr>
          <p:cNvPr id="568" name="Shape 323"/>
          <p:cNvGrpSpPr/>
          <p:nvPr/>
        </p:nvGrpSpPr>
        <p:grpSpPr>
          <a:xfrm>
            <a:off x="5179100" y="1201325"/>
            <a:ext cx="3870901" cy="3746401"/>
            <a:chOff x="0" y="0"/>
            <a:chExt cx="3870900" cy="3746400"/>
          </a:xfrm>
        </p:grpSpPr>
        <p:sp>
          <p:nvSpPr>
            <p:cNvPr id="566" name="Rectangle"/>
            <p:cNvSpPr/>
            <p:nvPr/>
          </p:nvSpPr>
          <p:spPr>
            <a:xfrm>
              <a:off x="-1" y="-1"/>
              <a:ext cx="3870902" cy="3746402"/>
            </a:xfrm>
            <a:prstGeom prst="rect">
              <a:avLst/>
            </a:prstGeom>
            <a:solidFill>
              <a:srgbClr val="D9D9D9"/>
            </a:solidFill>
            <a:ln w="12700" cap="flat">
              <a:noFill/>
              <a:miter lim="400000"/>
            </a:ln>
            <a:effectLst/>
          </p:spPr>
          <p:txBody>
            <a:bodyPr wrap="square" lIns="45719" tIns="45719" rIns="45719" bIns="45719" numCol="1" anchor="t">
              <a:noAutofit/>
            </a:bodyPr>
            <a:lstStyle/>
            <a:p>
              <a:pPr>
                <a:defRPr sz="900">
                  <a:latin typeface="Courier New"/>
                  <a:ea typeface="Courier New"/>
                  <a:cs typeface="Courier New"/>
                  <a:sym typeface="Courier New"/>
                </a:defRPr>
              </a:pPr>
            </a:p>
          </p:txBody>
        </p:sp>
        <p:sp>
          <p:nvSpPr>
            <p:cNvPr id="567" name="SELECT question, COUNT(DISTINCT user_id)…"/>
            <p:cNvSpPr txBox="1"/>
            <p:nvPr/>
          </p:nvSpPr>
          <p:spPr>
            <a:xfrm>
              <a:off x="-1" y="-1"/>
              <a:ext cx="3870902" cy="14274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p>
              <a:pPr>
                <a:defRPr sz="1200">
                  <a:latin typeface="Courier New"/>
                  <a:ea typeface="Courier New"/>
                  <a:cs typeface="Courier New"/>
                  <a:sym typeface="Courier New"/>
                </a:defRPr>
              </a:pPr>
            </a:p>
            <a:p>
              <a:pPr>
                <a:defRPr sz="1200">
                  <a:latin typeface="Courier New"/>
                  <a:ea typeface="Courier New"/>
                  <a:cs typeface="Courier New"/>
                  <a:sym typeface="Courier New"/>
                </a:defRPr>
              </a:pPr>
            </a:p>
            <a:p>
              <a:pPr>
                <a:defRPr sz="1200">
                  <a:latin typeface="Courier New"/>
                  <a:ea typeface="Courier New"/>
                  <a:cs typeface="Courier New"/>
                  <a:sym typeface="Courier New"/>
                </a:defRPr>
              </a:pPr>
              <a:r>
                <a:t>SELECT question, COUNT(DISTINCT user_id)</a:t>
              </a:r>
            </a:p>
            <a:p>
              <a:pPr>
                <a:defRPr sz="1200">
                  <a:latin typeface="Courier New"/>
                  <a:ea typeface="Courier New"/>
                  <a:cs typeface="Courier New"/>
                  <a:sym typeface="Courier New"/>
                </a:defRPr>
              </a:pPr>
              <a:r>
                <a:t>FROM survey</a:t>
              </a:r>
            </a:p>
            <a:p>
              <a:pPr>
                <a:defRPr sz="1200">
                  <a:latin typeface="Courier New"/>
                  <a:ea typeface="Courier New"/>
                  <a:cs typeface="Courier New"/>
                  <a:sym typeface="Courier New"/>
                </a:defRPr>
              </a:pPr>
              <a:r>
                <a:t>GROUP BY 1</a:t>
              </a:r>
            </a:p>
            <a:p>
              <a:pPr>
                <a:defRPr sz="1200">
                  <a:latin typeface="Courier New"/>
                  <a:ea typeface="Courier New"/>
                  <a:cs typeface="Courier New"/>
                  <a:sym typeface="Courier New"/>
                </a:defRPr>
              </a:pPr>
              <a:r>
                <a:t>ORDER BY 1 ASC;</a:t>
              </a:r>
              <a:endParaRPr>
                <a:solidFill>
                  <a:srgbClr val="569CD6"/>
                </a:solidFill>
              </a:endParaRPr>
            </a:p>
          </p:txBody>
        </p:sp>
      </p:grpSp>
      <p:grpSp>
        <p:nvGrpSpPr>
          <p:cNvPr id="571" name="Shape 324"/>
          <p:cNvGrpSpPr/>
          <p:nvPr/>
        </p:nvGrpSpPr>
        <p:grpSpPr>
          <a:xfrm>
            <a:off x="131423" y="1084288"/>
            <a:ext cx="4840622" cy="1965824"/>
            <a:chOff x="-330768" y="0"/>
            <a:chExt cx="4840620" cy="1965822"/>
          </a:xfrm>
        </p:grpSpPr>
        <p:sp>
          <p:nvSpPr>
            <p:cNvPr id="569" name="Rectangle"/>
            <p:cNvSpPr/>
            <p:nvPr/>
          </p:nvSpPr>
          <p:spPr>
            <a:xfrm>
              <a:off x="-330769" y="0"/>
              <a:ext cx="4840622" cy="1648200"/>
            </a:xfrm>
            <a:prstGeom prst="rect">
              <a:avLst/>
            </a:prstGeom>
            <a:noFill/>
            <a:ln w="9525" cap="flat">
              <a:solidFill>
                <a:srgbClr val="B7B7B7"/>
              </a:solidFill>
              <a:prstDash val="solid"/>
              <a:round/>
            </a:ln>
            <a:effectLst/>
          </p:spPr>
          <p:txBody>
            <a:bodyPr wrap="square" lIns="45719" tIns="45719" rIns="45719" bIns="45719" numCol="1" anchor="t">
              <a:noAutofit/>
            </a:bodyPr>
            <a:lstStyle/>
            <a:p>
              <a:pPr>
                <a:lnSpc>
                  <a:spcPct val="115000"/>
                </a:lnSpc>
                <a:defRPr sz="1200">
                  <a:latin typeface="Roboto"/>
                  <a:ea typeface="Roboto"/>
                  <a:cs typeface="Roboto"/>
                  <a:sym typeface="Roboto"/>
                </a:defRPr>
              </a:pPr>
            </a:p>
          </p:txBody>
        </p:sp>
        <p:sp>
          <p:nvSpPr>
            <p:cNvPr id="570" name="As would be expected, the number of survey responses decrease* the further the users progress into the survey…"/>
            <p:cNvSpPr txBox="1"/>
            <p:nvPr/>
          </p:nvSpPr>
          <p:spPr>
            <a:xfrm>
              <a:off x="-283014" y="42446"/>
              <a:ext cx="4745112" cy="1923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noAutofit/>
            </a:bodyPr>
            <a:lstStyle/>
            <a:p>
              <a:pPr>
                <a:lnSpc>
                  <a:spcPct val="115000"/>
                </a:lnSpc>
                <a:defRPr sz="1200">
                  <a:solidFill>
                    <a:srgbClr val="295269"/>
                  </a:solidFill>
                  <a:latin typeface="Avenir Book"/>
                  <a:ea typeface="Avenir Book"/>
                  <a:cs typeface="Avenir Book"/>
                  <a:sym typeface="Avenir Book"/>
                </a:defRPr>
              </a:pPr>
              <a:r>
                <a:t>As would be expected, the number of survey responses </a:t>
              </a:r>
              <a:r>
                <a:rPr>
                  <a:solidFill>
                    <a:srgbClr val="4181A7"/>
                  </a:solidFill>
                </a:rPr>
                <a:t>decrease*</a:t>
              </a:r>
              <a:r>
                <a:t> the further the users progress into the survey</a:t>
              </a:r>
            </a:p>
            <a:p>
              <a:pPr>
                <a:lnSpc>
                  <a:spcPct val="115000"/>
                </a:lnSpc>
                <a:defRPr sz="1200">
                  <a:solidFill>
                    <a:srgbClr val="295269"/>
                  </a:solidFill>
                  <a:latin typeface="Avenir Book"/>
                  <a:ea typeface="Avenir Book"/>
                  <a:cs typeface="Avenir Book"/>
                  <a:sym typeface="Avenir Book"/>
                </a:defRPr>
              </a:pPr>
              <a:r>
                <a:t>Potential causes:</a:t>
              </a:r>
            </a:p>
            <a:p>
              <a:pPr marL="266700" indent="-190500">
                <a:lnSpc>
                  <a:spcPct val="115000"/>
                </a:lnSpc>
                <a:buClr>
                  <a:srgbClr val="295269"/>
                </a:buClr>
                <a:buSzPts val="1200"/>
                <a:buAutoNum type="arabicPeriod" startAt="1"/>
                <a:defRPr sz="1200">
                  <a:solidFill>
                    <a:srgbClr val="295269"/>
                  </a:solidFill>
                  <a:latin typeface="Avenir Book"/>
                  <a:ea typeface="Avenir Book"/>
                  <a:cs typeface="Avenir Book"/>
                  <a:sym typeface="Avenir Book"/>
                </a:defRPr>
              </a:pPr>
              <a:r>
                <a:rPr>
                  <a:solidFill>
                    <a:srgbClr val="4181A7"/>
                  </a:solidFill>
                </a:rPr>
                <a:t>Response fatigue</a:t>
              </a:r>
              <a:r>
                <a:t>/life getting in the way</a:t>
              </a:r>
            </a:p>
            <a:p>
              <a:pPr marL="266700" indent="-190500">
                <a:lnSpc>
                  <a:spcPct val="115000"/>
                </a:lnSpc>
                <a:buClr>
                  <a:srgbClr val="295269"/>
                </a:buClr>
                <a:buSzPts val="1200"/>
                <a:buAutoNum type="arabicPeriod" startAt="1"/>
                <a:defRPr sz="1200">
                  <a:solidFill>
                    <a:srgbClr val="295269"/>
                  </a:solidFill>
                  <a:latin typeface="Avenir Book"/>
                  <a:ea typeface="Avenir Book"/>
                  <a:cs typeface="Avenir Book"/>
                  <a:sym typeface="Avenir Book"/>
                </a:defRPr>
              </a:pPr>
              <a:r>
                <a:rPr>
                  <a:solidFill>
                    <a:srgbClr val="4181A7"/>
                  </a:solidFill>
                </a:rPr>
                <a:t>Overwhelmed</a:t>
              </a:r>
              <a:r>
                <a:t> by all of the great options Warby Parker offers?</a:t>
              </a:r>
            </a:p>
            <a:p>
              <a:pPr marL="266700" indent="-190500">
                <a:lnSpc>
                  <a:spcPct val="115000"/>
                </a:lnSpc>
                <a:buClr>
                  <a:srgbClr val="295269"/>
                </a:buClr>
                <a:buSzPts val="1200"/>
                <a:buAutoNum type="arabicPeriod" startAt="1"/>
                <a:defRPr sz="1200">
                  <a:solidFill>
                    <a:srgbClr val="295269"/>
                  </a:solidFill>
                  <a:latin typeface="Avenir Book"/>
                  <a:ea typeface="Avenir Book"/>
                  <a:cs typeface="Avenir Book"/>
                  <a:sym typeface="Avenir Book"/>
                </a:defRPr>
              </a:pPr>
              <a:r>
                <a:t>Not having a </a:t>
              </a:r>
              <a:r>
                <a:rPr>
                  <a:solidFill>
                    <a:srgbClr val="4181A7"/>
                  </a:solidFill>
                </a:rPr>
                <a:t>current/recent glasses prescription</a:t>
              </a:r>
            </a:p>
          </p:txBody>
        </p:sp>
      </p:grpSp>
      <p:graphicFrame>
        <p:nvGraphicFramePr>
          <p:cNvPr id="572" name="Shape 325"/>
          <p:cNvGraphicFramePr/>
          <p:nvPr/>
        </p:nvGraphicFramePr>
        <p:xfrm>
          <a:off x="108695" y="2774183"/>
          <a:ext cx="4920901" cy="17587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126577"/>
                <a:gridCol w="2014315"/>
                <a:gridCol w="1745182"/>
              </a:tblGrid>
              <a:tr h="416800">
                <a:tc>
                  <a:txBody>
                    <a:bodyPr/>
                    <a:lstStyle/>
                    <a:p>
                      <a:pPr algn="l">
                        <a:defRPr sz="1800"/>
                      </a:pPr>
                      <a:r>
                        <a:rPr sz="1000">
                          <a:solidFill>
                            <a:srgbClr val="FFFFFF"/>
                          </a:solidFill>
                          <a:latin typeface="Avenir Heavy"/>
                          <a:ea typeface="Avenir Heavy"/>
                          <a:cs typeface="Avenir Heavy"/>
                          <a:sym typeface="Avenir Heavy"/>
                        </a:rPr>
                        <a:t>Question #</a:t>
                      </a:r>
                    </a:p>
                  </a:txBody>
                  <a:tcPr marL="91425" marR="91425" marT="91425" marB="91425" anchor="t" anchorCtr="0" horzOverflow="overflow">
                    <a:solidFill>
                      <a:srgbClr val="204056">
                        <a:alpha val="82490"/>
                      </a:srgbClr>
                    </a:solidFill>
                  </a:tcPr>
                </a:tc>
                <a:tc>
                  <a:txBody>
                    <a:bodyPr/>
                    <a:lstStyle/>
                    <a:p>
                      <a:pPr algn="l">
                        <a:defRPr sz="1800"/>
                      </a:pPr>
                      <a:r>
                        <a:rPr sz="1000">
                          <a:solidFill>
                            <a:srgbClr val="FFFFFF"/>
                          </a:solidFill>
                          <a:latin typeface="Avenir Heavy"/>
                          <a:ea typeface="Avenir Heavy"/>
                          <a:cs typeface="Avenir Heavy"/>
                          <a:sym typeface="Avenir Heavy"/>
                        </a:rPr>
                        <a:t>Number of Responses</a:t>
                      </a:r>
                    </a:p>
                  </a:txBody>
                  <a:tcPr marL="91425" marR="91425" marT="91425" marB="91425" anchor="t" anchorCtr="0" horzOverflow="overflow">
                    <a:solidFill>
                      <a:srgbClr val="204056">
                        <a:alpha val="82490"/>
                      </a:srgbClr>
                    </a:solidFill>
                  </a:tcPr>
                </a:tc>
                <a:tc>
                  <a:txBody>
                    <a:bodyPr/>
                    <a:lstStyle/>
                    <a:p>
                      <a:pPr algn="l">
                        <a:defRPr sz="1800"/>
                      </a:pPr>
                      <a:r>
                        <a:rPr sz="1000">
                          <a:solidFill>
                            <a:srgbClr val="FFFFFF"/>
                          </a:solidFill>
                          <a:latin typeface="Avenir Heavy"/>
                          <a:ea typeface="Avenir Heavy"/>
                          <a:cs typeface="Avenir Heavy"/>
                          <a:sym typeface="Avenir Heavy"/>
                        </a:rPr>
                        <a:t>Percent Flow</a:t>
                      </a:r>
                    </a:p>
                  </a:txBody>
                  <a:tcPr marL="91425" marR="91425" marT="91425" marB="91425" anchor="t" anchorCtr="0" horzOverflow="overflow">
                    <a:solidFill>
                      <a:srgbClr val="204056">
                        <a:alpha val="82490"/>
                      </a:srgbClr>
                    </a:solidFill>
                  </a:tcPr>
                </a:tc>
              </a:tr>
              <a:tr h="335475">
                <a:tc>
                  <a:txBody>
                    <a:bodyPr/>
                    <a:lstStyle/>
                    <a:p>
                      <a:pPr algn="l">
                        <a:defRPr sz="1800"/>
                      </a:pPr>
                      <a:r>
                        <a:rPr sz="800">
                          <a:solidFill>
                            <a:srgbClr val="295269"/>
                          </a:solidFill>
                          <a:latin typeface="Avenir Book"/>
                          <a:ea typeface="Avenir Book"/>
                          <a:cs typeface="Avenir Book"/>
                          <a:sym typeface="Avenir Book"/>
                        </a:rPr>
                        <a:t>1</a:t>
                      </a:r>
                    </a:p>
                  </a:txBody>
                  <a:tcPr marL="91425" marR="91425" marT="91425" marB="91425" anchor="t" anchorCtr="0" horzOverflow="overflow"/>
                </a:tc>
                <a:tc>
                  <a:txBody>
                    <a:bodyPr/>
                    <a:lstStyle/>
                    <a:p>
                      <a:pPr algn="l">
                        <a:defRPr sz="1800"/>
                      </a:pPr>
                      <a:r>
                        <a:rPr sz="800">
                          <a:solidFill>
                            <a:srgbClr val="295269"/>
                          </a:solidFill>
                          <a:latin typeface="Avenir Book"/>
                          <a:ea typeface="Avenir Book"/>
                          <a:cs typeface="Avenir Book"/>
                          <a:sym typeface="Avenir Book"/>
                        </a:rPr>
                        <a:t>500</a:t>
                      </a:r>
                    </a:p>
                  </a:txBody>
                  <a:tcPr marL="91425" marR="91425" marT="91425" marB="91425" anchor="t" anchorCtr="0" horzOverflow="overflow"/>
                </a:tc>
                <a:tc>
                  <a:txBody>
                    <a:bodyPr/>
                    <a:lstStyle/>
                    <a:p>
                      <a:pPr algn="l">
                        <a:defRPr sz="1800"/>
                      </a:pPr>
                      <a:r>
                        <a:rPr sz="800">
                          <a:solidFill>
                            <a:srgbClr val="295269"/>
                          </a:solidFill>
                          <a:latin typeface="Avenir Book"/>
                          <a:ea typeface="Avenir Book"/>
                          <a:cs typeface="Avenir Book"/>
                          <a:sym typeface="Avenir Book"/>
                        </a:rPr>
                        <a:t>-</a:t>
                      </a:r>
                    </a:p>
                  </a:txBody>
                  <a:tcPr marL="91425" marR="91425" marT="91425" marB="91425" anchor="t" anchorCtr="0" horzOverflow="overflow"/>
                </a:tc>
              </a:tr>
              <a:tr h="335475">
                <a:tc>
                  <a:txBody>
                    <a:bodyPr/>
                    <a:lstStyle/>
                    <a:p>
                      <a:pPr algn="l">
                        <a:defRPr sz="1800"/>
                      </a:pPr>
                      <a:r>
                        <a:rPr sz="800">
                          <a:solidFill>
                            <a:srgbClr val="295269"/>
                          </a:solidFill>
                          <a:latin typeface="Avenir Book"/>
                          <a:ea typeface="Avenir Book"/>
                          <a:cs typeface="Avenir Book"/>
                          <a:sym typeface="Avenir Book"/>
                        </a:rPr>
                        <a:t>2</a:t>
                      </a:r>
                    </a:p>
                  </a:txBody>
                  <a:tcPr marL="91425" marR="91425" marT="91425" marB="91425" anchor="t" anchorCtr="0" horzOverflow="overflow"/>
                </a:tc>
                <a:tc>
                  <a:txBody>
                    <a:bodyPr/>
                    <a:lstStyle/>
                    <a:p>
                      <a:pPr algn="l">
                        <a:defRPr sz="1800"/>
                      </a:pPr>
                      <a:r>
                        <a:rPr sz="800">
                          <a:solidFill>
                            <a:srgbClr val="295269"/>
                          </a:solidFill>
                          <a:latin typeface="Avenir Book"/>
                          <a:ea typeface="Avenir Book"/>
                          <a:cs typeface="Avenir Book"/>
                          <a:sym typeface="Avenir Book"/>
                        </a:rPr>
                        <a:t>475</a:t>
                      </a:r>
                    </a:p>
                  </a:txBody>
                  <a:tcPr marL="91425" marR="91425" marT="91425" marB="91425" anchor="t" anchorCtr="0" horzOverflow="overflow"/>
                </a:tc>
                <a:tc>
                  <a:txBody>
                    <a:bodyPr/>
                    <a:lstStyle/>
                    <a:p>
                      <a:pPr algn="l">
                        <a:defRPr sz="1800"/>
                      </a:pPr>
                      <a:r>
                        <a:rPr sz="800">
                          <a:solidFill>
                            <a:srgbClr val="295269"/>
                          </a:solidFill>
                          <a:latin typeface="Avenir Book"/>
                          <a:ea typeface="Avenir Book"/>
                          <a:cs typeface="Avenir Book"/>
                          <a:sym typeface="Avenir Book"/>
                        </a:rPr>
                        <a:t>95%</a:t>
                      </a:r>
                    </a:p>
                  </a:txBody>
                  <a:tcPr marL="91425" marR="91425" marT="91425" marB="91425" anchor="t" anchorCtr="0" horzOverflow="overflow"/>
                </a:tc>
              </a:tr>
              <a:tr h="335475">
                <a:tc>
                  <a:txBody>
                    <a:bodyPr/>
                    <a:lstStyle/>
                    <a:p>
                      <a:pPr algn="l">
                        <a:defRPr sz="1800"/>
                      </a:pPr>
                      <a:r>
                        <a:rPr sz="800">
                          <a:solidFill>
                            <a:srgbClr val="295269"/>
                          </a:solidFill>
                          <a:latin typeface="Avenir Book"/>
                          <a:ea typeface="Avenir Book"/>
                          <a:cs typeface="Avenir Book"/>
                          <a:sym typeface="Avenir Book"/>
                        </a:rPr>
                        <a:t>3</a:t>
                      </a:r>
                    </a:p>
                  </a:txBody>
                  <a:tcPr marL="91425" marR="91425" marT="91425" marB="91425" anchor="t" anchorCtr="0" horzOverflow="overflow"/>
                </a:tc>
                <a:tc>
                  <a:txBody>
                    <a:bodyPr/>
                    <a:lstStyle/>
                    <a:p>
                      <a:pPr algn="l">
                        <a:defRPr sz="1800"/>
                      </a:pPr>
                      <a:r>
                        <a:rPr sz="800">
                          <a:solidFill>
                            <a:srgbClr val="295269"/>
                          </a:solidFill>
                          <a:latin typeface="Avenir Book"/>
                          <a:ea typeface="Avenir Book"/>
                          <a:cs typeface="Avenir Book"/>
                          <a:sym typeface="Avenir Book"/>
                        </a:rPr>
                        <a:t>380</a:t>
                      </a:r>
                    </a:p>
                  </a:txBody>
                  <a:tcPr marL="91425" marR="91425" marT="91425" marB="91425" anchor="t" anchorCtr="0" horzOverflow="overflow"/>
                </a:tc>
                <a:tc>
                  <a:txBody>
                    <a:bodyPr/>
                    <a:lstStyle/>
                    <a:p>
                      <a:pPr algn="l">
                        <a:defRPr sz="1800"/>
                      </a:pPr>
                      <a:r>
                        <a:rPr sz="800">
                          <a:solidFill>
                            <a:srgbClr val="295269"/>
                          </a:solidFill>
                          <a:latin typeface="Avenir Book"/>
                          <a:ea typeface="Avenir Book"/>
                          <a:cs typeface="Avenir Book"/>
                          <a:sym typeface="Avenir Book"/>
                        </a:rPr>
                        <a:t>80%</a:t>
                      </a:r>
                    </a:p>
                  </a:txBody>
                  <a:tcPr marL="91425" marR="91425" marT="91425" marB="91425" anchor="t" anchorCtr="0" horzOverflow="overflow"/>
                </a:tc>
              </a:tr>
              <a:tr h="335475">
                <a:tc>
                  <a:txBody>
                    <a:bodyPr/>
                    <a:lstStyle/>
                    <a:p>
                      <a:pPr algn="l">
                        <a:defRPr sz="1800"/>
                      </a:pPr>
                      <a:r>
                        <a:rPr sz="800">
                          <a:solidFill>
                            <a:srgbClr val="295269"/>
                          </a:solidFill>
                          <a:latin typeface="Avenir Book"/>
                          <a:ea typeface="Avenir Book"/>
                          <a:cs typeface="Avenir Book"/>
                          <a:sym typeface="Avenir Book"/>
                        </a:rPr>
                        <a:t>4</a:t>
                      </a:r>
                    </a:p>
                  </a:txBody>
                  <a:tcPr marL="91425" marR="91425" marT="91425" marB="91425" anchor="t" anchorCtr="0" horzOverflow="overflow"/>
                </a:tc>
                <a:tc>
                  <a:txBody>
                    <a:bodyPr/>
                    <a:lstStyle/>
                    <a:p>
                      <a:pPr algn="l">
                        <a:defRPr sz="1800"/>
                      </a:pPr>
                      <a:r>
                        <a:rPr sz="800">
                          <a:solidFill>
                            <a:srgbClr val="295269"/>
                          </a:solidFill>
                          <a:latin typeface="Avenir Book"/>
                          <a:ea typeface="Avenir Book"/>
                          <a:cs typeface="Avenir Book"/>
                          <a:sym typeface="Avenir Book"/>
                        </a:rPr>
                        <a:t>361</a:t>
                      </a:r>
                    </a:p>
                  </a:txBody>
                  <a:tcPr marL="91425" marR="91425" marT="91425" marB="91425" anchor="t" anchorCtr="0" horzOverflow="overflow"/>
                </a:tc>
                <a:tc>
                  <a:txBody>
                    <a:bodyPr/>
                    <a:lstStyle/>
                    <a:p>
                      <a:pPr algn="l">
                        <a:defRPr sz="1800"/>
                      </a:pPr>
                      <a:r>
                        <a:rPr sz="800">
                          <a:solidFill>
                            <a:srgbClr val="295269"/>
                          </a:solidFill>
                          <a:latin typeface="Avenir Book"/>
                          <a:ea typeface="Avenir Book"/>
                          <a:cs typeface="Avenir Book"/>
                          <a:sym typeface="Avenir Book"/>
                        </a:rPr>
                        <a:t>95%*</a:t>
                      </a:r>
                    </a:p>
                  </a:txBody>
                  <a:tcPr marL="91425" marR="91425" marT="91425" marB="91425" anchor="t" anchorCtr="0" horzOverflow="overflow"/>
                </a:tc>
              </a:tr>
              <a:tr h="335475">
                <a:tc>
                  <a:txBody>
                    <a:bodyPr/>
                    <a:lstStyle/>
                    <a:p>
                      <a:pPr algn="l">
                        <a:defRPr sz="1800"/>
                      </a:pPr>
                      <a:r>
                        <a:rPr sz="800">
                          <a:solidFill>
                            <a:srgbClr val="295269"/>
                          </a:solidFill>
                          <a:latin typeface="Avenir Book"/>
                          <a:ea typeface="Avenir Book"/>
                          <a:cs typeface="Avenir Book"/>
                          <a:sym typeface="Avenir Book"/>
                        </a:rPr>
                        <a:t>5</a:t>
                      </a:r>
                    </a:p>
                  </a:txBody>
                  <a:tcPr marL="91425" marR="91425" marT="91425" marB="91425" anchor="t" anchorCtr="0" horzOverflow="overflow"/>
                </a:tc>
                <a:tc>
                  <a:txBody>
                    <a:bodyPr/>
                    <a:lstStyle/>
                    <a:p>
                      <a:pPr algn="l">
                        <a:defRPr sz="1800"/>
                      </a:pPr>
                      <a:r>
                        <a:rPr sz="800">
                          <a:solidFill>
                            <a:srgbClr val="295269"/>
                          </a:solidFill>
                          <a:latin typeface="Avenir Book"/>
                          <a:ea typeface="Avenir Book"/>
                          <a:cs typeface="Avenir Book"/>
                          <a:sym typeface="Avenir Book"/>
                        </a:rPr>
                        <a:t>270</a:t>
                      </a:r>
                    </a:p>
                  </a:txBody>
                  <a:tcPr marL="91425" marR="91425" marT="91425" marB="91425" anchor="t" anchorCtr="0" horzOverflow="overflow"/>
                </a:tc>
                <a:tc>
                  <a:txBody>
                    <a:bodyPr/>
                    <a:lstStyle/>
                    <a:p>
                      <a:pPr algn="l">
                        <a:defRPr sz="1800"/>
                      </a:pPr>
                      <a:r>
                        <a:rPr sz="800">
                          <a:solidFill>
                            <a:srgbClr val="295269"/>
                          </a:solidFill>
                          <a:latin typeface="Avenir Book"/>
                          <a:ea typeface="Avenir Book"/>
                          <a:cs typeface="Avenir Book"/>
                          <a:sym typeface="Avenir Book"/>
                        </a:rPr>
                        <a:t>74.8%</a:t>
                      </a:r>
                    </a:p>
                  </a:txBody>
                  <a:tcPr marL="91425" marR="91425" marT="91425" marB="91425" anchor="t" anchorCtr="0" horzOverflow="overflow"/>
                </a:tc>
              </a:tr>
            </a:tbl>
          </a:graphicData>
        </a:graphic>
      </p:graphicFrame>
      <p:grpSp>
        <p:nvGrpSpPr>
          <p:cNvPr id="575" name="Group"/>
          <p:cNvGrpSpPr/>
          <p:nvPr/>
        </p:nvGrpSpPr>
        <p:grpSpPr>
          <a:xfrm>
            <a:off x="7405839" y="-30"/>
            <a:ext cx="1407212" cy="1179842"/>
            <a:chOff x="0" y="0"/>
            <a:chExt cx="1407211" cy="1179840"/>
          </a:xfrm>
        </p:grpSpPr>
        <p:sp>
          <p:nvSpPr>
            <p:cNvPr id="573" name="Rectangle"/>
            <p:cNvSpPr/>
            <p:nvPr/>
          </p:nvSpPr>
          <p:spPr>
            <a:xfrm>
              <a:off x="0" y="0"/>
              <a:ext cx="1407212" cy="1179841"/>
            </a:xfrm>
            <a:prstGeom prst="rect">
              <a:avLst/>
            </a:prstGeom>
            <a:solidFill>
              <a:srgbClr val="FFFFFF"/>
            </a:soli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p>
          </p:txBody>
        </p:sp>
        <p:pic>
          <p:nvPicPr>
            <p:cNvPr id="574" name="glasses.png" descr="glasses.png"/>
            <p:cNvPicPr>
              <a:picLocks noChangeAspect="1"/>
            </p:cNvPicPr>
            <p:nvPr/>
          </p:nvPicPr>
          <p:blipFill>
            <a:blip r:embed="rId2">
              <a:extLst/>
            </a:blip>
            <a:srcRect l="12650" t="16980" r="12505" b="20801"/>
            <a:stretch>
              <a:fillRect/>
            </a:stretch>
          </p:blipFill>
          <p:spPr>
            <a:xfrm>
              <a:off x="88800" y="584560"/>
              <a:ext cx="1229611" cy="425907"/>
            </a:xfrm>
            <a:custGeom>
              <a:avLst/>
              <a:gdLst/>
              <a:ahLst/>
              <a:cxnLst>
                <a:cxn ang="0">
                  <a:pos x="wd2" y="hd2"/>
                </a:cxn>
                <a:cxn ang="5400000">
                  <a:pos x="wd2" y="hd2"/>
                </a:cxn>
                <a:cxn ang="10800000">
                  <a:pos x="wd2" y="hd2"/>
                </a:cxn>
                <a:cxn ang="16200000">
                  <a:pos x="wd2" y="hd2"/>
                </a:cxn>
              </a:cxnLst>
              <a:rect l="0" t="0" r="r" b="b"/>
              <a:pathLst>
                <a:path w="21534" h="20874" fill="norm" stroke="1" extrusionOk="0">
                  <a:moveTo>
                    <a:pt x="16537" y="0"/>
                  </a:moveTo>
                  <a:cubicBezTo>
                    <a:pt x="15136" y="-16"/>
                    <a:pt x="14395" y="428"/>
                    <a:pt x="13235" y="1965"/>
                  </a:cubicBezTo>
                  <a:cubicBezTo>
                    <a:pt x="12391" y="3084"/>
                    <a:pt x="12043" y="3316"/>
                    <a:pt x="11942" y="2859"/>
                  </a:cubicBezTo>
                  <a:cubicBezTo>
                    <a:pt x="11875" y="2552"/>
                    <a:pt x="9779" y="2552"/>
                    <a:pt x="9711" y="2859"/>
                  </a:cubicBezTo>
                  <a:cubicBezTo>
                    <a:pt x="9606" y="3335"/>
                    <a:pt x="9110" y="3072"/>
                    <a:pt x="8488" y="2198"/>
                  </a:cubicBezTo>
                  <a:cubicBezTo>
                    <a:pt x="7337" y="580"/>
                    <a:pt x="6697" y="205"/>
                    <a:pt x="5082" y="214"/>
                  </a:cubicBezTo>
                  <a:cubicBezTo>
                    <a:pt x="4139" y="220"/>
                    <a:pt x="3469" y="363"/>
                    <a:pt x="2587" y="798"/>
                  </a:cubicBezTo>
                  <a:cubicBezTo>
                    <a:pt x="2581" y="825"/>
                    <a:pt x="2577" y="857"/>
                    <a:pt x="2566" y="875"/>
                  </a:cubicBezTo>
                  <a:cubicBezTo>
                    <a:pt x="2533" y="933"/>
                    <a:pt x="2499" y="918"/>
                    <a:pt x="2469" y="856"/>
                  </a:cubicBezTo>
                  <a:cubicBezTo>
                    <a:pt x="2029" y="1081"/>
                    <a:pt x="1545" y="1369"/>
                    <a:pt x="919" y="1770"/>
                  </a:cubicBezTo>
                  <a:cubicBezTo>
                    <a:pt x="264" y="2190"/>
                    <a:pt x="135" y="2335"/>
                    <a:pt x="71" y="2801"/>
                  </a:cubicBezTo>
                  <a:cubicBezTo>
                    <a:pt x="-66" y="3812"/>
                    <a:pt x="-10" y="4425"/>
                    <a:pt x="287" y="5213"/>
                  </a:cubicBezTo>
                  <a:cubicBezTo>
                    <a:pt x="517" y="5825"/>
                    <a:pt x="599" y="6313"/>
                    <a:pt x="704" y="7606"/>
                  </a:cubicBezTo>
                  <a:cubicBezTo>
                    <a:pt x="954" y="10693"/>
                    <a:pt x="1318" y="13635"/>
                    <a:pt x="1614" y="15017"/>
                  </a:cubicBezTo>
                  <a:cubicBezTo>
                    <a:pt x="2272" y="18082"/>
                    <a:pt x="3214" y="19984"/>
                    <a:pt x="4422" y="20677"/>
                  </a:cubicBezTo>
                  <a:cubicBezTo>
                    <a:pt x="6003" y="21584"/>
                    <a:pt x="7788" y="19288"/>
                    <a:pt x="8641" y="15250"/>
                  </a:cubicBezTo>
                  <a:cubicBezTo>
                    <a:pt x="8928" y="13892"/>
                    <a:pt x="9348" y="10607"/>
                    <a:pt x="9517" y="8403"/>
                  </a:cubicBezTo>
                  <a:cubicBezTo>
                    <a:pt x="9586" y="7504"/>
                    <a:pt x="9578" y="7187"/>
                    <a:pt x="9475" y="6750"/>
                  </a:cubicBezTo>
                  <a:cubicBezTo>
                    <a:pt x="9319" y="6083"/>
                    <a:pt x="9445" y="5232"/>
                    <a:pt x="9760" y="4785"/>
                  </a:cubicBezTo>
                  <a:cubicBezTo>
                    <a:pt x="10082" y="4330"/>
                    <a:pt x="11390" y="4390"/>
                    <a:pt x="11734" y="4882"/>
                  </a:cubicBezTo>
                  <a:cubicBezTo>
                    <a:pt x="12144" y="5469"/>
                    <a:pt x="12224" y="5953"/>
                    <a:pt x="12054" y="6789"/>
                  </a:cubicBezTo>
                  <a:cubicBezTo>
                    <a:pt x="11920" y="7441"/>
                    <a:pt x="11926" y="7573"/>
                    <a:pt x="12116" y="9512"/>
                  </a:cubicBezTo>
                  <a:cubicBezTo>
                    <a:pt x="12537" y="13799"/>
                    <a:pt x="12928" y="15886"/>
                    <a:pt x="13687" y="17895"/>
                  </a:cubicBezTo>
                  <a:cubicBezTo>
                    <a:pt x="14597" y="20305"/>
                    <a:pt x="15892" y="21341"/>
                    <a:pt x="17107" y="20638"/>
                  </a:cubicBezTo>
                  <a:cubicBezTo>
                    <a:pt x="17949" y="20150"/>
                    <a:pt x="18572" y="19265"/>
                    <a:pt x="19129" y="17779"/>
                  </a:cubicBezTo>
                  <a:cubicBezTo>
                    <a:pt x="19951" y="15586"/>
                    <a:pt x="20308" y="13567"/>
                    <a:pt x="20756" y="8656"/>
                  </a:cubicBezTo>
                  <a:cubicBezTo>
                    <a:pt x="20953" y="6488"/>
                    <a:pt x="21048" y="5874"/>
                    <a:pt x="21263" y="5252"/>
                  </a:cubicBezTo>
                  <a:cubicBezTo>
                    <a:pt x="21490" y="4597"/>
                    <a:pt x="21531" y="4308"/>
                    <a:pt x="21534" y="3268"/>
                  </a:cubicBezTo>
                  <a:lnTo>
                    <a:pt x="21534" y="2062"/>
                  </a:lnTo>
                  <a:lnTo>
                    <a:pt x="21124" y="1770"/>
                  </a:lnTo>
                  <a:cubicBezTo>
                    <a:pt x="20897" y="1611"/>
                    <a:pt x="20019" y="1142"/>
                    <a:pt x="19178" y="739"/>
                  </a:cubicBezTo>
                  <a:cubicBezTo>
                    <a:pt x="18000" y="176"/>
                    <a:pt x="17396" y="10"/>
                    <a:pt x="16537" y="0"/>
                  </a:cubicBezTo>
                  <a:close/>
                  <a:moveTo>
                    <a:pt x="16335" y="603"/>
                  </a:moveTo>
                  <a:cubicBezTo>
                    <a:pt x="17077" y="555"/>
                    <a:pt x="17827" y="759"/>
                    <a:pt x="18385" y="1245"/>
                  </a:cubicBezTo>
                  <a:cubicBezTo>
                    <a:pt x="18810" y="1614"/>
                    <a:pt x="19051" y="2015"/>
                    <a:pt x="19352" y="2801"/>
                  </a:cubicBezTo>
                  <a:cubicBezTo>
                    <a:pt x="19573" y="3381"/>
                    <a:pt x="19755" y="3947"/>
                    <a:pt x="19755" y="4065"/>
                  </a:cubicBezTo>
                  <a:cubicBezTo>
                    <a:pt x="19755" y="4184"/>
                    <a:pt x="19286" y="5710"/>
                    <a:pt x="18712" y="7450"/>
                  </a:cubicBezTo>
                  <a:cubicBezTo>
                    <a:pt x="17624" y="10751"/>
                    <a:pt x="17524" y="11181"/>
                    <a:pt x="17524" y="12488"/>
                  </a:cubicBezTo>
                  <a:cubicBezTo>
                    <a:pt x="17524" y="14042"/>
                    <a:pt x="17783" y="13499"/>
                    <a:pt x="18782" y="9881"/>
                  </a:cubicBezTo>
                  <a:cubicBezTo>
                    <a:pt x="20126" y="5012"/>
                    <a:pt x="19969" y="5487"/>
                    <a:pt x="20067" y="6011"/>
                  </a:cubicBezTo>
                  <a:cubicBezTo>
                    <a:pt x="20237" y="6913"/>
                    <a:pt x="20267" y="8749"/>
                    <a:pt x="20137" y="10504"/>
                  </a:cubicBezTo>
                  <a:cubicBezTo>
                    <a:pt x="19860" y="14241"/>
                    <a:pt x="19010" y="17420"/>
                    <a:pt x="17878" y="18985"/>
                  </a:cubicBezTo>
                  <a:cubicBezTo>
                    <a:pt x="17333" y="19739"/>
                    <a:pt x="17176" y="19858"/>
                    <a:pt x="16544" y="19918"/>
                  </a:cubicBezTo>
                  <a:cubicBezTo>
                    <a:pt x="15389" y="20028"/>
                    <a:pt x="14657" y="19271"/>
                    <a:pt x="13826" y="17117"/>
                  </a:cubicBezTo>
                  <a:cubicBezTo>
                    <a:pt x="13244" y="15609"/>
                    <a:pt x="12937" y="14074"/>
                    <a:pt x="12860" y="12352"/>
                  </a:cubicBezTo>
                  <a:cubicBezTo>
                    <a:pt x="12829" y="11652"/>
                    <a:pt x="12741" y="10449"/>
                    <a:pt x="12672" y="9687"/>
                  </a:cubicBezTo>
                  <a:cubicBezTo>
                    <a:pt x="12531" y="8112"/>
                    <a:pt x="12570" y="7030"/>
                    <a:pt x="12825" y="5369"/>
                  </a:cubicBezTo>
                  <a:cubicBezTo>
                    <a:pt x="13049" y="3910"/>
                    <a:pt x="13747" y="2124"/>
                    <a:pt x="14326" y="1517"/>
                  </a:cubicBezTo>
                  <a:cubicBezTo>
                    <a:pt x="14857" y="962"/>
                    <a:pt x="15593" y="651"/>
                    <a:pt x="16335" y="603"/>
                  </a:cubicBezTo>
                  <a:close/>
                  <a:moveTo>
                    <a:pt x="5374" y="700"/>
                  </a:moveTo>
                  <a:cubicBezTo>
                    <a:pt x="5979" y="761"/>
                    <a:pt x="6582" y="1018"/>
                    <a:pt x="7098" y="1498"/>
                  </a:cubicBezTo>
                  <a:cubicBezTo>
                    <a:pt x="7548" y="1917"/>
                    <a:pt x="7737" y="2276"/>
                    <a:pt x="8155" y="3443"/>
                  </a:cubicBezTo>
                  <a:cubicBezTo>
                    <a:pt x="8674" y="4895"/>
                    <a:pt x="8903" y="6232"/>
                    <a:pt x="8940" y="8072"/>
                  </a:cubicBezTo>
                  <a:cubicBezTo>
                    <a:pt x="8962" y="9189"/>
                    <a:pt x="8589" y="13785"/>
                    <a:pt x="8412" y="14608"/>
                  </a:cubicBezTo>
                  <a:cubicBezTo>
                    <a:pt x="7891" y="17017"/>
                    <a:pt x="7220" y="18576"/>
                    <a:pt x="6347" y="19393"/>
                  </a:cubicBezTo>
                  <a:cubicBezTo>
                    <a:pt x="5293" y="20382"/>
                    <a:pt x="4189" y="20079"/>
                    <a:pt x="3345" y="18557"/>
                  </a:cubicBezTo>
                  <a:cubicBezTo>
                    <a:pt x="2901" y="17756"/>
                    <a:pt x="2221" y="15717"/>
                    <a:pt x="1955" y="14414"/>
                  </a:cubicBezTo>
                  <a:cubicBezTo>
                    <a:pt x="1569" y="12524"/>
                    <a:pt x="1399" y="10797"/>
                    <a:pt x="1392" y="8578"/>
                  </a:cubicBezTo>
                  <a:cubicBezTo>
                    <a:pt x="1383" y="5852"/>
                    <a:pt x="1463" y="5637"/>
                    <a:pt x="1962" y="7139"/>
                  </a:cubicBezTo>
                  <a:cubicBezTo>
                    <a:pt x="3454" y="11630"/>
                    <a:pt x="3632" y="12118"/>
                    <a:pt x="3804" y="12118"/>
                  </a:cubicBezTo>
                  <a:cubicBezTo>
                    <a:pt x="3969" y="12118"/>
                    <a:pt x="3986" y="12038"/>
                    <a:pt x="3936" y="11165"/>
                  </a:cubicBezTo>
                  <a:cubicBezTo>
                    <a:pt x="3855" y="9755"/>
                    <a:pt x="3762" y="9410"/>
                    <a:pt x="2768" y="6789"/>
                  </a:cubicBezTo>
                  <a:cubicBezTo>
                    <a:pt x="2268" y="5470"/>
                    <a:pt x="1846" y="4296"/>
                    <a:pt x="1830" y="4182"/>
                  </a:cubicBezTo>
                  <a:cubicBezTo>
                    <a:pt x="1780" y="3840"/>
                    <a:pt x="2252" y="2630"/>
                    <a:pt x="2650" y="2062"/>
                  </a:cubicBezTo>
                  <a:cubicBezTo>
                    <a:pt x="3345" y="1069"/>
                    <a:pt x="4366" y="599"/>
                    <a:pt x="5374" y="700"/>
                  </a:cubicBezTo>
                  <a:close/>
                </a:path>
              </a:pathLst>
            </a:custGeom>
            <a:ln w="12700" cap="flat">
              <a:noFill/>
              <a:miter lim="400000"/>
            </a:ln>
            <a:effectLst/>
          </p:spPr>
        </p:pic>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Shape 322"/>
          <p:cNvSpPr txBox="1"/>
          <p:nvPr/>
        </p:nvSpPr>
        <p:spPr>
          <a:xfrm>
            <a:off x="311699" y="528275"/>
            <a:ext cx="8520602" cy="601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spAutoFit/>
          </a:bodyPr>
          <a:lstStyle>
            <a:lvl1pPr>
              <a:defRPr sz="2400">
                <a:solidFill>
                  <a:srgbClr val="295269"/>
                </a:solidFill>
                <a:latin typeface="Avenir Heavy"/>
                <a:ea typeface="Avenir Heavy"/>
                <a:cs typeface="Avenir Heavy"/>
                <a:sym typeface="Avenir Heavy"/>
              </a:defRPr>
            </a:lvl1pPr>
          </a:lstStyle>
          <a:p>
            <a:pPr/>
            <a:r>
              <a:t>Descriptive Summary of the Quiz Results</a:t>
            </a:r>
          </a:p>
        </p:txBody>
      </p:sp>
      <p:grpSp>
        <p:nvGrpSpPr>
          <p:cNvPr id="580" name="Shape 324"/>
          <p:cNvGrpSpPr/>
          <p:nvPr/>
        </p:nvGrpSpPr>
        <p:grpSpPr>
          <a:xfrm>
            <a:off x="169670" y="1166350"/>
            <a:ext cx="3111936" cy="4079058"/>
            <a:chOff x="0" y="0"/>
            <a:chExt cx="3111935" cy="4079057"/>
          </a:xfrm>
        </p:grpSpPr>
        <p:sp>
          <p:nvSpPr>
            <p:cNvPr id="578" name="Rectangle"/>
            <p:cNvSpPr/>
            <p:nvPr/>
          </p:nvSpPr>
          <p:spPr>
            <a:xfrm>
              <a:off x="7417" y="34974"/>
              <a:ext cx="3104519" cy="3704769"/>
            </a:xfrm>
            <a:prstGeom prst="rect">
              <a:avLst/>
            </a:prstGeom>
            <a:noFill/>
            <a:ln w="9525" cap="flat">
              <a:solidFill>
                <a:srgbClr val="B7B7B7"/>
              </a:solidFill>
              <a:prstDash val="solid"/>
              <a:round/>
            </a:ln>
            <a:effectLst/>
          </p:spPr>
          <p:txBody>
            <a:bodyPr wrap="square" lIns="45719" tIns="45719" rIns="45719" bIns="45719" numCol="1" anchor="t">
              <a:noAutofit/>
            </a:bodyPr>
            <a:lstStyle/>
            <a:p>
              <a:pPr>
                <a:lnSpc>
                  <a:spcPct val="115000"/>
                </a:lnSpc>
                <a:defRPr sz="1200">
                  <a:latin typeface="Roboto"/>
                  <a:ea typeface="Roboto"/>
                  <a:cs typeface="Roboto"/>
                  <a:sym typeface="Roboto"/>
                </a:defRPr>
              </a:pPr>
            </a:p>
          </p:txBody>
        </p:sp>
        <p:sp>
          <p:nvSpPr>
            <p:cNvPr id="579" name="Overall, tortoise is the most popular color, follow closely by black…"/>
            <p:cNvSpPr txBox="1"/>
            <p:nvPr/>
          </p:nvSpPr>
          <p:spPr>
            <a:xfrm>
              <a:off x="0" y="0"/>
              <a:ext cx="3012381" cy="40790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noAutofit/>
            </a:bodyPr>
            <a:lstStyle/>
            <a:p>
              <a:pPr marL="228600" indent="-228600">
                <a:lnSpc>
                  <a:spcPct val="115000"/>
                </a:lnSpc>
                <a:buClr>
                  <a:srgbClr val="295269"/>
                </a:buClr>
                <a:buSzPct val="100000"/>
                <a:buChar char="•"/>
                <a:defRPr sz="1200">
                  <a:latin typeface="Avenir Book"/>
                  <a:ea typeface="Avenir Book"/>
                  <a:cs typeface="Avenir Book"/>
                  <a:sym typeface="Avenir Book"/>
                </a:defRPr>
              </a:pPr>
              <a:r>
                <a:rPr>
                  <a:solidFill>
                    <a:srgbClr val="295269"/>
                  </a:solidFill>
                </a:rPr>
                <a:t>Overall, </a:t>
              </a:r>
              <a:r>
                <a:rPr>
                  <a:solidFill>
                    <a:srgbClr val="4181A7"/>
                  </a:solidFill>
                </a:rPr>
                <a:t>tortoise is the most popular</a:t>
              </a:r>
              <a:r>
                <a:rPr>
                  <a:solidFill>
                    <a:srgbClr val="295269"/>
                  </a:solidFill>
                </a:rPr>
                <a:t> color, follow closely by </a:t>
              </a:r>
              <a:r>
                <a:rPr>
                  <a:solidFill>
                    <a:srgbClr val="4181A7"/>
                  </a:solidFill>
                </a:rPr>
                <a:t>black</a:t>
              </a:r>
              <a:endParaRPr>
                <a:solidFill>
                  <a:srgbClr val="295269"/>
                </a:solidFill>
              </a:endParaRPr>
            </a:p>
            <a:p>
              <a:pPr marL="228600" indent="-228600">
                <a:lnSpc>
                  <a:spcPct val="115000"/>
                </a:lnSpc>
                <a:buClr>
                  <a:srgbClr val="295269"/>
                </a:buClr>
                <a:buSzPct val="100000"/>
                <a:buChar char="•"/>
                <a:defRPr sz="1200">
                  <a:latin typeface="Avenir Book"/>
                  <a:ea typeface="Avenir Book"/>
                  <a:cs typeface="Avenir Book"/>
                  <a:sym typeface="Avenir Book"/>
                </a:defRPr>
              </a:pPr>
              <a:r>
                <a:rPr>
                  <a:solidFill>
                    <a:srgbClr val="295269"/>
                  </a:solidFill>
                </a:rPr>
                <a:t>Note that </a:t>
              </a:r>
              <a:r>
                <a:rPr>
                  <a:solidFill>
                    <a:srgbClr val="4181A7"/>
                  </a:solidFill>
                </a:rPr>
                <a:t>two-tone ranks lowest</a:t>
              </a:r>
              <a:r>
                <a:rPr>
                  <a:solidFill>
                    <a:srgbClr val="295269"/>
                  </a:solidFill>
                </a:rPr>
                <a:t> in the list for overall survey results…</a:t>
              </a:r>
              <a:endParaRPr>
                <a:solidFill>
                  <a:srgbClr val="295269"/>
                </a:solidFill>
              </a:endParaRPr>
            </a:p>
            <a:p>
              <a:pPr marL="228600" indent="-228600">
                <a:lnSpc>
                  <a:spcPct val="115000"/>
                </a:lnSpc>
                <a:buClr>
                  <a:srgbClr val="295269"/>
                </a:buClr>
                <a:buSzPct val="100000"/>
                <a:buChar char="•"/>
                <a:defRPr sz="1200">
                  <a:latin typeface="Avenir Book"/>
                  <a:ea typeface="Avenir Book"/>
                  <a:cs typeface="Avenir Book"/>
                  <a:sym typeface="Avenir Book"/>
                </a:defRPr>
              </a:pPr>
              <a:r>
                <a:rPr>
                  <a:solidFill>
                    <a:srgbClr val="295269"/>
                  </a:solidFill>
                </a:rPr>
                <a:t>The </a:t>
              </a:r>
              <a:r>
                <a:rPr>
                  <a:solidFill>
                    <a:srgbClr val="4181A7"/>
                  </a:solidFill>
                </a:rPr>
                <a:t>rectangular and square</a:t>
              </a:r>
              <a:r>
                <a:rPr>
                  <a:solidFill>
                    <a:srgbClr val="295269"/>
                  </a:solidFill>
                </a:rPr>
                <a:t> shapes are favored </a:t>
              </a:r>
              <a:r>
                <a:rPr>
                  <a:solidFill>
                    <a:srgbClr val="4181A7"/>
                  </a:solidFill>
                </a:rPr>
                <a:t>before home-try on</a:t>
              </a:r>
              <a:endParaRPr>
                <a:solidFill>
                  <a:srgbClr val="4181A7"/>
                </a:solidFill>
              </a:endParaRPr>
            </a:p>
            <a:p>
              <a:pPr marL="228600" indent="-228600">
                <a:lnSpc>
                  <a:spcPct val="115000"/>
                </a:lnSpc>
                <a:buClr>
                  <a:srgbClr val="295269"/>
                </a:buClr>
                <a:buSzPct val="100000"/>
                <a:buChar char="•"/>
                <a:defRPr sz="1200">
                  <a:latin typeface="Avenir Book"/>
                  <a:ea typeface="Avenir Book"/>
                  <a:cs typeface="Avenir Book"/>
                  <a:sym typeface="Avenir Book"/>
                </a:defRPr>
              </a:pPr>
              <a:r>
                <a:rPr>
                  <a:solidFill>
                    <a:srgbClr val="4181A7"/>
                  </a:solidFill>
                </a:rPr>
                <a:t>Marginally more </a:t>
              </a:r>
              <a:r>
                <a:rPr>
                  <a:solidFill>
                    <a:srgbClr val="295269"/>
                  </a:solidFill>
                </a:rPr>
                <a:t>of the survey respondents were interested in</a:t>
              </a:r>
              <a:r>
                <a:rPr>
                  <a:solidFill>
                    <a:srgbClr val="4181A7"/>
                  </a:solidFill>
                </a:rPr>
                <a:t> female frame styles</a:t>
              </a:r>
            </a:p>
          </p:txBody>
        </p:sp>
      </p:grpSp>
      <p:grpSp>
        <p:nvGrpSpPr>
          <p:cNvPr id="583" name="Shape 323"/>
          <p:cNvGrpSpPr/>
          <p:nvPr/>
        </p:nvGrpSpPr>
        <p:grpSpPr>
          <a:xfrm>
            <a:off x="5179100" y="1201325"/>
            <a:ext cx="3870901" cy="3746401"/>
            <a:chOff x="0" y="0"/>
            <a:chExt cx="3870900" cy="3746400"/>
          </a:xfrm>
        </p:grpSpPr>
        <p:sp>
          <p:nvSpPr>
            <p:cNvPr id="581" name="Rectangle"/>
            <p:cNvSpPr/>
            <p:nvPr/>
          </p:nvSpPr>
          <p:spPr>
            <a:xfrm>
              <a:off x="-1" y="-1"/>
              <a:ext cx="3870902" cy="3746402"/>
            </a:xfrm>
            <a:prstGeom prst="rect">
              <a:avLst/>
            </a:prstGeom>
            <a:solidFill>
              <a:srgbClr val="D9D9D9"/>
            </a:solidFill>
            <a:ln w="12700" cap="flat">
              <a:noFill/>
              <a:miter lim="400000"/>
            </a:ln>
            <a:effectLst/>
          </p:spPr>
          <p:txBody>
            <a:bodyPr wrap="square" lIns="45719" tIns="45719" rIns="45719" bIns="45719" numCol="1" anchor="t">
              <a:noAutofit/>
            </a:bodyPr>
            <a:lstStyle/>
            <a:p>
              <a:pPr>
                <a:defRPr sz="900">
                  <a:latin typeface="Courier New"/>
                  <a:ea typeface="Courier New"/>
                  <a:cs typeface="Courier New"/>
                  <a:sym typeface="Courier New"/>
                </a:defRPr>
              </a:pPr>
            </a:p>
          </p:txBody>
        </p:sp>
        <p:sp>
          <p:nvSpPr>
            <p:cNvPr id="582" name="SELECT color,…"/>
            <p:cNvSpPr txBox="1"/>
            <p:nvPr/>
          </p:nvSpPr>
          <p:spPr>
            <a:xfrm>
              <a:off x="-1" y="-1"/>
              <a:ext cx="3870902" cy="2722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p>
              <a:pPr>
                <a:defRPr sz="900">
                  <a:latin typeface="Courier New"/>
                  <a:ea typeface="Courier New"/>
                  <a:cs typeface="Courier New"/>
                  <a:sym typeface="Courier New"/>
                </a:defRPr>
              </a:pPr>
              <a:r>
                <a:t>SELECT color, </a:t>
              </a:r>
            </a:p>
            <a:p>
              <a:pPr>
                <a:defRPr sz="900">
                  <a:latin typeface="Courier New"/>
                  <a:ea typeface="Courier New"/>
                  <a:cs typeface="Courier New"/>
                  <a:sym typeface="Courier New"/>
                </a:defRPr>
              </a:pPr>
              <a:r>
                <a:t>    COUNT(color) AS color_count</a:t>
              </a:r>
            </a:p>
            <a:p>
              <a:pPr>
                <a:defRPr sz="900">
                  <a:latin typeface="Courier New"/>
                  <a:ea typeface="Courier New"/>
                  <a:cs typeface="Courier New"/>
                  <a:sym typeface="Courier New"/>
                </a:defRPr>
              </a:pPr>
              <a:r>
                <a:t>FROM quiz</a:t>
              </a:r>
            </a:p>
            <a:p>
              <a:pPr>
                <a:defRPr sz="900">
                  <a:latin typeface="Courier New"/>
                  <a:ea typeface="Courier New"/>
                  <a:cs typeface="Courier New"/>
                  <a:sym typeface="Courier New"/>
                </a:defRPr>
              </a:pPr>
              <a:r>
                <a:t>GROUP BY color</a:t>
              </a:r>
            </a:p>
            <a:p>
              <a:pPr>
                <a:defRPr sz="900">
                  <a:latin typeface="Courier New"/>
                  <a:ea typeface="Courier New"/>
                  <a:cs typeface="Courier New"/>
                  <a:sym typeface="Courier New"/>
                </a:defRPr>
              </a:pPr>
              <a:r>
                <a:t>ORDER BY color_count DESC;</a:t>
              </a:r>
            </a:p>
            <a:p>
              <a:pPr>
                <a:defRPr sz="900">
                  <a:latin typeface="Courier New"/>
                  <a:ea typeface="Courier New"/>
                  <a:cs typeface="Courier New"/>
                  <a:sym typeface="Courier New"/>
                </a:defRPr>
              </a:pPr>
            </a:p>
            <a:p>
              <a:pPr>
                <a:defRPr sz="900">
                  <a:latin typeface="Courier New"/>
                  <a:ea typeface="Courier New"/>
                  <a:cs typeface="Courier New"/>
                  <a:sym typeface="Courier New"/>
                </a:defRPr>
              </a:pPr>
              <a:r>
                <a:t>SELECT shape, </a:t>
              </a:r>
            </a:p>
            <a:p>
              <a:pPr>
                <a:defRPr sz="900">
                  <a:latin typeface="Courier New"/>
                  <a:ea typeface="Courier New"/>
                  <a:cs typeface="Courier New"/>
                  <a:sym typeface="Courier New"/>
                </a:defRPr>
              </a:pPr>
              <a:r>
                <a:t>    COUNT(shape) as shape_count</a:t>
              </a:r>
            </a:p>
            <a:p>
              <a:pPr>
                <a:defRPr sz="900">
                  <a:latin typeface="Courier New"/>
                  <a:ea typeface="Courier New"/>
                  <a:cs typeface="Courier New"/>
                  <a:sym typeface="Courier New"/>
                </a:defRPr>
              </a:pPr>
              <a:r>
                <a:t>FROM quiz</a:t>
              </a:r>
            </a:p>
            <a:p>
              <a:pPr>
                <a:defRPr sz="900">
                  <a:latin typeface="Courier New"/>
                  <a:ea typeface="Courier New"/>
                  <a:cs typeface="Courier New"/>
                  <a:sym typeface="Courier New"/>
                </a:defRPr>
              </a:pPr>
              <a:r>
                <a:t>GROUP BY shape</a:t>
              </a:r>
            </a:p>
            <a:p>
              <a:pPr>
                <a:defRPr sz="900">
                  <a:latin typeface="Courier New"/>
                  <a:ea typeface="Courier New"/>
                  <a:cs typeface="Courier New"/>
                  <a:sym typeface="Courier New"/>
                </a:defRPr>
              </a:pPr>
              <a:r>
                <a:t>ORDER BY shape_count DESC;</a:t>
              </a:r>
            </a:p>
            <a:p>
              <a:pPr>
                <a:defRPr sz="900">
                  <a:latin typeface="Courier New"/>
                  <a:ea typeface="Courier New"/>
                  <a:cs typeface="Courier New"/>
                  <a:sym typeface="Courier New"/>
                </a:defRPr>
              </a:pPr>
            </a:p>
            <a:p>
              <a:pPr>
                <a:defRPr sz="900">
                  <a:latin typeface="Courier New"/>
                  <a:ea typeface="Courier New"/>
                  <a:cs typeface="Courier New"/>
                  <a:sym typeface="Courier New"/>
                </a:defRPr>
              </a:pPr>
              <a:r>
                <a:t>SELECT style, </a:t>
              </a:r>
            </a:p>
            <a:p>
              <a:pPr>
                <a:defRPr sz="900">
                  <a:latin typeface="Courier New"/>
                  <a:ea typeface="Courier New"/>
                  <a:cs typeface="Courier New"/>
                  <a:sym typeface="Courier New"/>
                </a:defRPr>
              </a:pPr>
              <a:r>
                <a:t>    COUNT(style) as style_count</a:t>
              </a:r>
            </a:p>
            <a:p>
              <a:pPr>
                <a:defRPr sz="900">
                  <a:latin typeface="Courier New"/>
                  <a:ea typeface="Courier New"/>
                  <a:cs typeface="Courier New"/>
                  <a:sym typeface="Courier New"/>
                </a:defRPr>
              </a:pPr>
              <a:r>
                <a:t>FROM quiz</a:t>
              </a:r>
            </a:p>
            <a:p>
              <a:pPr>
                <a:defRPr sz="900">
                  <a:latin typeface="Courier New"/>
                  <a:ea typeface="Courier New"/>
                  <a:cs typeface="Courier New"/>
                  <a:sym typeface="Courier New"/>
                </a:defRPr>
              </a:pPr>
              <a:r>
                <a:t>GROUP BY style</a:t>
              </a:r>
            </a:p>
            <a:p>
              <a:pPr>
                <a:defRPr sz="900">
                  <a:latin typeface="Courier New"/>
                  <a:ea typeface="Courier New"/>
                  <a:cs typeface="Courier New"/>
                  <a:sym typeface="Courier New"/>
                </a:defRPr>
              </a:pPr>
              <a:r>
                <a:t>ORDER BY style_count DESC;</a:t>
              </a:r>
            </a:p>
            <a:p>
              <a:pPr>
                <a:defRPr sz="900">
                  <a:latin typeface="Courier New"/>
                  <a:ea typeface="Courier New"/>
                  <a:cs typeface="Courier New"/>
                  <a:sym typeface="Courier New"/>
                </a:defRPr>
              </a:pPr>
            </a:p>
            <a:p>
              <a:pPr>
                <a:defRPr sz="900">
                  <a:latin typeface="Courier New"/>
                  <a:ea typeface="Courier New"/>
                  <a:cs typeface="Courier New"/>
                  <a:sym typeface="Courier New"/>
                </a:defRPr>
              </a:pPr>
            </a:p>
          </p:txBody>
        </p:sp>
      </p:grpSp>
      <p:pic>
        <p:nvPicPr>
          <p:cNvPr id="584" name="Image" descr="Image"/>
          <p:cNvPicPr>
            <a:picLocks noChangeAspect="1"/>
          </p:cNvPicPr>
          <p:nvPr/>
        </p:nvPicPr>
        <p:blipFill>
          <a:blip r:embed="rId2">
            <a:extLst/>
          </a:blip>
          <a:stretch>
            <a:fillRect/>
          </a:stretch>
        </p:blipFill>
        <p:spPr>
          <a:xfrm>
            <a:off x="3315196" y="1201301"/>
            <a:ext cx="1830315" cy="793920"/>
          </a:xfrm>
          <a:prstGeom prst="rect">
            <a:avLst/>
          </a:prstGeom>
          <a:ln w="12700">
            <a:miter lim="400000"/>
          </a:ln>
        </p:spPr>
      </p:pic>
      <p:pic>
        <p:nvPicPr>
          <p:cNvPr id="585" name="Image" descr="Image"/>
          <p:cNvPicPr>
            <a:picLocks noChangeAspect="1"/>
          </p:cNvPicPr>
          <p:nvPr/>
        </p:nvPicPr>
        <p:blipFill>
          <a:blip r:embed="rId3">
            <a:extLst/>
          </a:blip>
          <a:stretch>
            <a:fillRect/>
          </a:stretch>
        </p:blipFill>
        <p:spPr>
          <a:xfrm>
            <a:off x="3315196" y="2066296"/>
            <a:ext cx="1830315" cy="676592"/>
          </a:xfrm>
          <a:prstGeom prst="rect">
            <a:avLst/>
          </a:prstGeom>
          <a:ln w="12700">
            <a:miter lim="400000"/>
          </a:ln>
        </p:spPr>
      </p:pic>
      <p:pic>
        <p:nvPicPr>
          <p:cNvPr id="586" name="Image" descr="Image"/>
          <p:cNvPicPr>
            <a:picLocks noChangeAspect="1"/>
          </p:cNvPicPr>
          <p:nvPr/>
        </p:nvPicPr>
        <p:blipFill>
          <a:blip r:embed="rId4">
            <a:extLst/>
          </a:blip>
          <a:stretch>
            <a:fillRect/>
          </a:stretch>
        </p:blipFill>
        <p:spPr>
          <a:xfrm>
            <a:off x="3315196" y="2813964"/>
            <a:ext cx="1830315" cy="562871"/>
          </a:xfrm>
          <a:prstGeom prst="rect">
            <a:avLst/>
          </a:prstGeom>
          <a:ln w="12700">
            <a:miter lim="400000"/>
          </a:ln>
        </p:spPr>
      </p:pic>
      <p:grpSp>
        <p:nvGrpSpPr>
          <p:cNvPr id="589" name="Group"/>
          <p:cNvGrpSpPr/>
          <p:nvPr/>
        </p:nvGrpSpPr>
        <p:grpSpPr>
          <a:xfrm>
            <a:off x="7405839" y="-30"/>
            <a:ext cx="1407212" cy="1179842"/>
            <a:chOff x="0" y="0"/>
            <a:chExt cx="1407211" cy="1179840"/>
          </a:xfrm>
        </p:grpSpPr>
        <p:sp>
          <p:nvSpPr>
            <p:cNvPr id="587" name="Rectangle"/>
            <p:cNvSpPr/>
            <p:nvPr/>
          </p:nvSpPr>
          <p:spPr>
            <a:xfrm>
              <a:off x="0" y="0"/>
              <a:ext cx="1407212" cy="1179841"/>
            </a:xfrm>
            <a:prstGeom prst="rect">
              <a:avLst/>
            </a:prstGeom>
            <a:solidFill>
              <a:srgbClr val="FFFFFF"/>
            </a:soli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p>
          </p:txBody>
        </p:sp>
        <p:pic>
          <p:nvPicPr>
            <p:cNvPr id="588" name="glasses.png" descr="glasses.png"/>
            <p:cNvPicPr>
              <a:picLocks noChangeAspect="1"/>
            </p:cNvPicPr>
            <p:nvPr/>
          </p:nvPicPr>
          <p:blipFill>
            <a:blip r:embed="rId5">
              <a:extLst/>
            </a:blip>
            <a:srcRect l="12650" t="16980" r="12505" b="20801"/>
            <a:stretch>
              <a:fillRect/>
            </a:stretch>
          </p:blipFill>
          <p:spPr>
            <a:xfrm>
              <a:off x="88800" y="584560"/>
              <a:ext cx="1229611" cy="425907"/>
            </a:xfrm>
            <a:custGeom>
              <a:avLst/>
              <a:gdLst/>
              <a:ahLst/>
              <a:cxnLst>
                <a:cxn ang="0">
                  <a:pos x="wd2" y="hd2"/>
                </a:cxn>
                <a:cxn ang="5400000">
                  <a:pos x="wd2" y="hd2"/>
                </a:cxn>
                <a:cxn ang="10800000">
                  <a:pos x="wd2" y="hd2"/>
                </a:cxn>
                <a:cxn ang="16200000">
                  <a:pos x="wd2" y="hd2"/>
                </a:cxn>
              </a:cxnLst>
              <a:rect l="0" t="0" r="r" b="b"/>
              <a:pathLst>
                <a:path w="21534" h="20874" fill="norm" stroke="1" extrusionOk="0">
                  <a:moveTo>
                    <a:pt x="16537" y="0"/>
                  </a:moveTo>
                  <a:cubicBezTo>
                    <a:pt x="15136" y="-16"/>
                    <a:pt x="14395" y="428"/>
                    <a:pt x="13235" y="1965"/>
                  </a:cubicBezTo>
                  <a:cubicBezTo>
                    <a:pt x="12391" y="3084"/>
                    <a:pt x="12043" y="3316"/>
                    <a:pt x="11942" y="2859"/>
                  </a:cubicBezTo>
                  <a:cubicBezTo>
                    <a:pt x="11875" y="2552"/>
                    <a:pt x="9779" y="2552"/>
                    <a:pt x="9711" y="2859"/>
                  </a:cubicBezTo>
                  <a:cubicBezTo>
                    <a:pt x="9606" y="3335"/>
                    <a:pt x="9110" y="3072"/>
                    <a:pt x="8488" y="2198"/>
                  </a:cubicBezTo>
                  <a:cubicBezTo>
                    <a:pt x="7337" y="580"/>
                    <a:pt x="6697" y="205"/>
                    <a:pt x="5082" y="214"/>
                  </a:cubicBezTo>
                  <a:cubicBezTo>
                    <a:pt x="4139" y="220"/>
                    <a:pt x="3469" y="363"/>
                    <a:pt x="2587" y="798"/>
                  </a:cubicBezTo>
                  <a:cubicBezTo>
                    <a:pt x="2581" y="825"/>
                    <a:pt x="2577" y="857"/>
                    <a:pt x="2566" y="875"/>
                  </a:cubicBezTo>
                  <a:cubicBezTo>
                    <a:pt x="2533" y="933"/>
                    <a:pt x="2499" y="918"/>
                    <a:pt x="2469" y="856"/>
                  </a:cubicBezTo>
                  <a:cubicBezTo>
                    <a:pt x="2029" y="1081"/>
                    <a:pt x="1545" y="1369"/>
                    <a:pt x="919" y="1770"/>
                  </a:cubicBezTo>
                  <a:cubicBezTo>
                    <a:pt x="264" y="2190"/>
                    <a:pt x="135" y="2335"/>
                    <a:pt x="71" y="2801"/>
                  </a:cubicBezTo>
                  <a:cubicBezTo>
                    <a:pt x="-66" y="3812"/>
                    <a:pt x="-10" y="4425"/>
                    <a:pt x="287" y="5213"/>
                  </a:cubicBezTo>
                  <a:cubicBezTo>
                    <a:pt x="517" y="5825"/>
                    <a:pt x="599" y="6313"/>
                    <a:pt x="704" y="7606"/>
                  </a:cubicBezTo>
                  <a:cubicBezTo>
                    <a:pt x="954" y="10693"/>
                    <a:pt x="1318" y="13635"/>
                    <a:pt x="1614" y="15017"/>
                  </a:cubicBezTo>
                  <a:cubicBezTo>
                    <a:pt x="2272" y="18082"/>
                    <a:pt x="3214" y="19984"/>
                    <a:pt x="4422" y="20677"/>
                  </a:cubicBezTo>
                  <a:cubicBezTo>
                    <a:pt x="6003" y="21584"/>
                    <a:pt x="7788" y="19288"/>
                    <a:pt x="8641" y="15250"/>
                  </a:cubicBezTo>
                  <a:cubicBezTo>
                    <a:pt x="8928" y="13892"/>
                    <a:pt x="9348" y="10607"/>
                    <a:pt x="9517" y="8403"/>
                  </a:cubicBezTo>
                  <a:cubicBezTo>
                    <a:pt x="9586" y="7504"/>
                    <a:pt x="9578" y="7187"/>
                    <a:pt x="9475" y="6750"/>
                  </a:cubicBezTo>
                  <a:cubicBezTo>
                    <a:pt x="9319" y="6083"/>
                    <a:pt x="9445" y="5232"/>
                    <a:pt x="9760" y="4785"/>
                  </a:cubicBezTo>
                  <a:cubicBezTo>
                    <a:pt x="10082" y="4330"/>
                    <a:pt x="11390" y="4390"/>
                    <a:pt x="11734" y="4882"/>
                  </a:cubicBezTo>
                  <a:cubicBezTo>
                    <a:pt x="12144" y="5469"/>
                    <a:pt x="12224" y="5953"/>
                    <a:pt x="12054" y="6789"/>
                  </a:cubicBezTo>
                  <a:cubicBezTo>
                    <a:pt x="11920" y="7441"/>
                    <a:pt x="11926" y="7573"/>
                    <a:pt x="12116" y="9512"/>
                  </a:cubicBezTo>
                  <a:cubicBezTo>
                    <a:pt x="12537" y="13799"/>
                    <a:pt x="12928" y="15886"/>
                    <a:pt x="13687" y="17895"/>
                  </a:cubicBezTo>
                  <a:cubicBezTo>
                    <a:pt x="14597" y="20305"/>
                    <a:pt x="15892" y="21341"/>
                    <a:pt x="17107" y="20638"/>
                  </a:cubicBezTo>
                  <a:cubicBezTo>
                    <a:pt x="17949" y="20150"/>
                    <a:pt x="18572" y="19265"/>
                    <a:pt x="19129" y="17779"/>
                  </a:cubicBezTo>
                  <a:cubicBezTo>
                    <a:pt x="19951" y="15586"/>
                    <a:pt x="20308" y="13567"/>
                    <a:pt x="20756" y="8656"/>
                  </a:cubicBezTo>
                  <a:cubicBezTo>
                    <a:pt x="20953" y="6488"/>
                    <a:pt x="21048" y="5874"/>
                    <a:pt x="21263" y="5252"/>
                  </a:cubicBezTo>
                  <a:cubicBezTo>
                    <a:pt x="21490" y="4597"/>
                    <a:pt x="21531" y="4308"/>
                    <a:pt x="21534" y="3268"/>
                  </a:cubicBezTo>
                  <a:lnTo>
                    <a:pt x="21534" y="2062"/>
                  </a:lnTo>
                  <a:lnTo>
                    <a:pt x="21124" y="1770"/>
                  </a:lnTo>
                  <a:cubicBezTo>
                    <a:pt x="20897" y="1611"/>
                    <a:pt x="20019" y="1142"/>
                    <a:pt x="19178" y="739"/>
                  </a:cubicBezTo>
                  <a:cubicBezTo>
                    <a:pt x="18000" y="176"/>
                    <a:pt x="17396" y="10"/>
                    <a:pt x="16537" y="0"/>
                  </a:cubicBezTo>
                  <a:close/>
                  <a:moveTo>
                    <a:pt x="16335" y="603"/>
                  </a:moveTo>
                  <a:cubicBezTo>
                    <a:pt x="17077" y="555"/>
                    <a:pt x="17827" y="759"/>
                    <a:pt x="18385" y="1245"/>
                  </a:cubicBezTo>
                  <a:cubicBezTo>
                    <a:pt x="18810" y="1614"/>
                    <a:pt x="19051" y="2015"/>
                    <a:pt x="19352" y="2801"/>
                  </a:cubicBezTo>
                  <a:cubicBezTo>
                    <a:pt x="19573" y="3381"/>
                    <a:pt x="19755" y="3947"/>
                    <a:pt x="19755" y="4065"/>
                  </a:cubicBezTo>
                  <a:cubicBezTo>
                    <a:pt x="19755" y="4184"/>
                    <a:pt x="19286" y="5710"/>
                    <a:pt x="18712" y="7450"/>
                  </a:cubicBezTo>
                  <a:cubicBezTo>
                    <a:pt x="17624" y="10751"/>
                    <a:pt x="17524" y="11181"/>
                    <a:pt x="17524" y="12488"/>
                  </a:cubicBezTo>
                  <a:cubicBezTo>
                    <a:pt x="17524" y="14042"/>
                    <a:pt x="17783" y="13499"/>
                    <a:pt x="18782" y="9881"/>
                  </a:cubicBezTo>
                  <a:cubicBezTo>
                    <a:pt x="20126" y="5012"/>
                    <a:pt x="19969" y="5487"/>
                    <a:pt x="20067" y="6011"/>
                  </a:cubicBezTo>
                  <a:cubicBezTo>
                    <a:pt x="20237" y="6913"/>
                    <a:pt x="20267" y="8749"/>
                    <a:pt x="20137" y="10504"/>
                  </a:cubicBezTo>
                  <a:cubicBezTo>
                    <a:pt x="19860" y="14241"/>
                    <a:pt x="19010" y="17420"/>
                    <a:pt x="17878" y="18985"/>
                  </a:cubicBezTo>
                  <a:cubicBezTo>
                    <a:pt x="17333" y="19739"/>
                    <a:pt x="17176" y="19858"/>
                    <a:pt x="16544" y="19918"/>
                  </a:cubicBezTo>
                  <a:cubicBezTo>
                    <a:pt x="15389" y="20028"/>
                    <a:pt x="14657" y="19271"/>
                    <a:pt x="13826" y="17117"/>
                  </a:cubicBezTo>
                  <a:cubicBezTo>
                    <a:pt x="13244" y="15609"/>
                    <a:pt x="12937" y="14074"/>
                    <a:pt x="12860" y="12352"/>
                  </a:cubicBezTo>
                  <a:cubicBezTo>
                    <a:pt x="12829" y="11652"/>
                    <a:pt x="12741" y="10449"/>
                    <a:pt x="12672" y="9687"/>
                  </a:cubicBezTo>
                  <a:cubicBezTo>
                    <a:pt x="12531" y="8112"/>
                    <a:pt x="12570" y="7030"/>
                    <a:pt x="12825" y="5369"/>
                  </a:cubicBezTo>
                  <a:cubicBezTo>
                    <a:pt x="13049" y="3910"/>
                    <a:pt x="13747" y="2124"/>
                    <a:pt x="14326" y="1517"/>
                  </a:cubicBezTo>
                  <a:cubicBezTo>
                    <a:pt x="14857" y="962"/>
                    <a:pt x="15593" y="651"/>
                    <a:pt x="16335" y="603"/>
                  </a:cubicBezTo>
                  <a:close/>
                  <a:moveTo>
                    <a:pt x="5374" y="700"/>
                  </a:moveTo>
                  <a:cubicBezTo>
                    <a:pt x="5979" y="761"/>
                    <a:pt x="6582" y="1018"/>
                    <a:pt x="7098" y="1498"/>
                  </a:cubicBezTo>
                  <a:cubicBezTo>
                    <a:pt x="7548" y="1917"/>
                    <a:pt x="7737" y="2276"/>
                    <a:pt x="8155" y="3443"/>
                  </a:cubicBezTo>
                  <a:cubicBezTo>
                    <a:pt x="8674" y="4895"/>
                    <a:pt x="8903" y="6232"/>
                    <a:pt x="8940" y="8072"/>
                  </a:cubicBezTo>
                  <a:cubicBezTo>
                    <a:pt x="8962" y="9189"/>
                    <a:pt x="8589" y="13785"/>
                    <a:pt x="8412" y="14608"/>
                  </a:cubicBezTo>
                  <a:cubicBezTo>
                    <a:pt x="7891" y="17017"/>
                    <a:pt x="7220" y="18576"/>
                    <a:pt x="6347" y="19393"/>
                  </a:cubicBezTo>
                  <a:cubicBezTo>
                    <a:pt x="5293" y="20382"/>
                    <a:pt x="4189" y="20079"/>
                    <a:pt x="3345" y="18557"/>
                  </a:cubicBezTo>
                  <a:cubicBezTo>
                    <a:pt x="2901" y="17756"/>
                    <a:pt x="2221" y="15717"/>
                    <a:pt x="1955" y="14414"/>
                  </a:cubicBezTo>
                  <a:cubicBezTo>
                    <a:pt x="1569" y="12524"/>
                    <a:pt x="1399" y="10797"/>
                    <a:pt x="1392" y="8578"/>
                  </a:cubicBezTo>
                  <a:cubicBezTo>
                    <a:pt x="1383" y="5852"/>
                    <a:pt x="1463" y="5637"/>
                    <a:pt x="1962" y="7139"/>
                  </a:cubicBezTo>
                  <a:cubicBezTo>
                    <a:pt x="3454" y="11630"/>
                    <a:pt x="3632" y="12118"/>
                    <a:pt x="3804" y="12118"/>
                  </a:cubicBezTo>
                  <a:cubicBezTo>
                    <a:pt x="3969" y="12118"/>
                    <a:pt x="3986" y="12038"/>
                    <a:pt x="3936" y="11165"/>
                  </a:cubicBezTo>
                  <a:cubicBezTo>
                    <a:pt x="3855" y="9755"/>
                    <a:pt x="3762" y="9410"/>
                    <a:pt x="2768" y="6789"/>
                  </a:cubicBezTo>
                  <a:cubicBezTo>
                    <a:pt x="2268" y="5470"/>
                    <a:pt x="1846" y="4296"/>
                    <a:pt x="1830" y="4182"/>
                  </a:cubicBezTo>
                  <a:cubicBezTo>
                    <a:pt x="1780" y="3840"/>
                    <a:pt x="2252" y="2630"/>
                    <a:pt x="2650" y="2062"/>
                  </a:cubicBezTo>
                  <a:cubicBezTo>
                    <a:pt x="3345" y="1069"/>
                    <a:pt x="4366" y="599"/>
                    <a:pt x="5374" y="700"/>
                  </a:cubicBezTo>
                  <a:close/>
                </a:path>
              </a:pathLst>
            </a:custGeom>
            <a:ln w="12700" cap="flat">
              <a:noFill/>
              <a:miter lim="400000"/>
            </a:ln>
            <a:effectLst/>
          </p:spPr>
        </p:pic>
      </p:gr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Shape 322"/>
          <p:cNvSpPr txBox="1"/>
          <p:nvPr/>
        </p:nvSpPr>
        <p:spPr>
          <a:xfrm>
            <a:off x="311699" y="528275"/>
            <a:ext cx="8520602" cy="601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spAutoFit/>
          </a:bodyPr>
          <a:lstStyle>
            <a:lvl1pPr>
              <a:defRPr sz="2400">
                <a:solidFill>
                  <a:srgbClr val="295269"/>
                </a:solidFill>
                <a:latin typeface="Avenir Heavy"/>
                <a:ea typeface="Avenir Heavy"/>
                <a:cs typeface="Avenir Heavy"/>
                <a:sym typeface="Avenir Heavy"/>
              </a:defRPr>
            </a:lvl1pPr>
          </a:lstStyle>
          <a:p>
            <a:pPr/>
            <a:r>
              <a:t>…Compared with Actual Purchases</a:t>
            </a:r>
          </a:p>
        </p:txBody>
      </p:sp>
      <p:sp>
        <p:nvSpPr>
          <p:cNvPr id="592" name="Shape 324"/>
          <p:cNvSpPr/>
          <p:nvPr/>
        </p:nvSpPr>
        <p:spPr>
          <a:xfrm>
            <a:off x="181413" y="1201325"/>
            <a:ext cx="4915261" cy="3704768"/>
          </a:xfrm>
          <a:prstGeom prst="rect">
            <a:avLst/>
          </a:prstGeom>
          <a:ln>
            <a:solidFill>
              <a:srgbClr val="B7B7B7"/>
            </a:solidFill>
          </a:ln>
        </p:spPr>
        <p:txBody>
          <a:bodyPr lIns="45719" rIns="45719"/>
          <a:lstStyle/>
          <a:p>
            <a:pPr>
              <a:lnSpc>
                <a:spcPct val="115000"/>
              </a:lnSpc>
              <a:defRPr sz="1200">
                <a:latin typeface="Roboto"/>
                <a:ea typeface="Roboto"/>
                <a:cs typeface="Roboto"/>
                <a:sym typeface="Roboto"/>
              </a:defRPr>
            </a:pPr>
          </a:p>
        </p:txBody>
      </p:sp>
      <p:grpSp>
        <p:nvGrpSpPr>
          <p:cNvPr id="595" name="Shape 323"/>
          <p:cNvGrpSpPr/>
          <p:nvPr/>
        </p:nvGrpSpPr>
        <p:grpSpPr>
          <a:xfrm>
            <a:off x="5179100" y="1201325"/>
            <a:ext cx="3870901" cy="3746401"/>
            <a:chOff x="0" y="0"/>
            <a:chExt cx="3870900" cy="3746400"/>
          </a:xfrm>
        </p:grpSpPr>
        <p:sp>
          <p:nvSpPr>
            <p:cNvPr id="593" name="Rectangle"/>
            <p:cNvSpPr/>
            <p:nvPr/>
          </p:nvSpPr>
          <p:spPr>
            <a:xfrm>
              <a:off x="-1" y="-1"/>
              <a:ext cx="3870902" cy="3746402"/>
            </a:xfrm>
            <a:prstGeom prst="rect">
              <a:avLst/>
            </a:prstGeom>
            <a:solidFill>
              <a:srgbClr val="D9D9D9"/>
            </a:solidFill>
            <a:ln w="12700" cap="flat">
              <a:noFill/>
              <a:miter lim="400000"/>
            </a:ln>
            <a:effectLst/>
          </p:spPr>
          <p:txBody>
            <a:bodyPr wrap="square" lIns="45719" tIns="45719" rIns="45719" bIns="45719" numCol="1" anchor="t">
              <a:noAutofit/>
            </a:bodyPr>
            <a:lstStyle/>
            <a:p>
              <a:pPr>
                <a:defRPr sz="900">
                  <a:latin typeface="Courier New"/>
                  <a:ea typeface="Courier New"/>
                  <a:cs typeface="Courier New"/>
                  <a:sym typeface="Courier New"/>
                </a:defRPr>
              </a:pPr>
            </a:p>
          </p:txBody>
        </p:sp>
        <p:sp>
          <p:nvSpPr>
            <p:cNvPr id="594" name="SELECT model_name,…"/>
            <p:cNvSpPr txBox="1"/>
            <p:nvPr/>
          </p:nvSpPr>
          <p:spPr>
            <a:xfrm>
              <a:off x="-1" y="-1"/>
              <a:ext cx="3870902" cy="1706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p>
              <a:pPr>
                <a:defRPr sz="900">
                  <a:latin typeface="Courier New"/>
                  <a:ea typeface="Courier New"/>
                  <a:cs typeface="Courier New"/>
                  <a:sym typeface="Courier New"/>
                </a:defRPr>
              </a:pPr>
              <a:r>
                <a:t>SELECT model_name, </a:t>
              </a:r>
            </a:p>
            <a:p>
              <a:pPr>
                <a:defRPr sz="900">
                  <a:latin typeface="Courier New"/>
                  <a:ea typeface="Courier New"/>
                  <a:cs typeface="Courier New"/>
                  <a:sym typeface="Courier New"/>
                </a:defRPr>
              </a:pPr>
              <a:r>
                <a:t>    price,</a:t>
              </a:r>
            </a:p>
            <a:p>
              <a:pPr>
                <a:defRPr sz="900">
                  <a:latin typeface="Courier New"/>
                  <a:ea typeface="Courier New"/>
                  <a:cs typeface="Courier New"/>
                  <a:sym typeface="Courier New"/>
                </a:defRPr>
              </a:pPr>
              <a:r>
                <a:t>    SUM(price) AS total_sales, </a:t>
              </a:r>
            </a:p>
            <a:p>
              <a:pPr>
                <a:defRPr sz="900">
                  <a:latin typeface="Courier New"/>
                  <a:ea typeface="Courier New"/>
                  <a:cs typeface="Courier New"/>
                  <a:sym typeface="Courier New"/>
                </a:defRPr>
              </a:pPr>
              <a:r>
                <a:t>    color,</a:t>
              </a:r>
            </a:p>
            <a:p>
              <a:pPr>
                <a:defRPr sz="900">
                  <a:latin typeface="Courier New"/>
                  <a:ea typeface="Courier New"/>
                  <a:cs typeface="Courier New"/>
                  <a:sym typeface="Courier New"/>
                </a:defRPr>
              </a:pPr>
              <a:r>
                <a:t>    style,</a:t>
              </a:r>
            </a:p>
            <a:p>
              <a:pPr>
                <a:defRPr sz="900">
                  <a:latin typeface="Courier New"/>
                  <a:ea typeface="Courier New"/>
                  <a:cs typeface="Courier New"/>
                  <a:sym typeface="Courier New"/>
                </a:defRPr>
              </a:pPr>
              <a:r>
                <a:t>    COUNT(user_id) AS 'num_sales'</a:t>
              </a:r>
            </a:p>
            <a:p>
              <a:pPr>
                <a:defRPr sz="900">
                  <a:latin typeface="Courier New"/>
                  <a:ea typeface="Courier New"/>
                  <a:cs typeface="Courier New"/>
                  <a:sym typeface="Courier New"/>
                </a:defRPr>
              </a:pPr>
              <a:r>
                <a:t>FROM purchase</a:t>
              </a:r>
            </a:p>
            <a:p>
              <a:pPr>
                <a:defRPr sz="900">
                  <a:latin typeface="Courier New"/>
                  <a:ea typeface="Courier New"/>
                  <a:cs typeface="Courier New"/>
                  <a:sym typeface="Courier New"/>
                </a:defRPr>
              </a:pPr>
              <a:r>
                <a:t>GROUP BY model_name</a:t>
              </a:r>
            </a:p>
            <a:p>
              <a:pPr>
                <a:defRPr sz="900">
                  <a:latin typeface="Courier New"/>
                  <a:ea typeface="Courier New"/>
                  <a:cs typeface="Courier New"/>
                  <a:sym typeface="Courier New"/>
                </a:defRPr>
              </a:pPr>
              <a:r>
                <a:t>ORDER BY num_sales DESC;</a:t>
              </a:r>
            </a:p>
            <a:p>
              <a:pPr>
                <a:defRPr sz="900">
                  <a:latin typeface="Courier New"/>
                  <a:ea typeface="Courier New"/>
                  <a:cs typeface="Courier New"/>
                  <a:sym typeface="Courier New"/>
                </a:defRPr>
              </a:pPr>
            </a:p>
            <a:p>
              <a:pPr>
                <a:defRPr sz="900">
                  <a:latin typeface="Courier New"/>
                  <a:ea typeface="Courier New"/>
                  <a:cs typeface="Courier New"/>
                  <a:sym typeface="Courier New"/>
                </a:defRPr>
              </a:pPr>
            </a:p>
          </p:txBody>
        </p:sp>
      </p:grpSp>
      <p:sp>
        <p:nvSpPr>
          <p:cNvPr id="596" name="Text"/>
          <p:cNvSpPr txBox="1"/>
          <p:nvPr/>
        </p:nvSpPr>
        <p:spPr>
          <a:xfrm>
            <a:off x="264798" y="1180429"/>
            <a:ext cx="4748491" cy="161620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p>
        </p:txBody>
      </p:sp>
      <p:pic>
        <p:nvPicPr>
          <p:cNvPr id="597" name="Image" descr="Image"/>
          <p:cNvPicPr>
            <a:picLocks noChangeAspect="1"/>
          </p:cNvPicPr>
          <p:nvPr/>
        </p:nvPicPr>
        <p:blipFill>
          <a:blip r:embed="rId2">
            <a:extLst/>
          </a:blip>
          <a:stretch>
            <a:fillRect/>
          </a:stretch>
        </p:blipFill>
        <p:spPr>
          <a:xfrm>
            <a:off x="264798" y="1180429"/>
            <a:ext cx="4656924" cy="1487085"/>
          </a:xfrm>
          <a:prstGeom prst="rect">
            <a:avLst/>
          </a:prstGeom>
          <a:ln w="12700">
            <a:miter lim="400000"/>
          </a:ln>
        </p:spPr>
      </p:pic>
      <p:sp>
        <p:nvSpPr>
          <p:cNvPr id="598" name="Actual purchase data is reflective of tortoise varieties and black being the most popular colors, both in terms of number of sales and cumulative sales"/>
          <p:cNvSpPr txBox="1"/>
          <p:nvPr/>
        </p:nvSpPr>
        <p:spPr>
          <a:xfrm>
            <a:off x="311932" y="2774416"/>
            <a:ext cx="4654223" cy="815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295269"/>
                </a:solidFill>
                <a:latin typeface="Avenir Book"/>
                <a:ea typeface="Avenir Book"/>
                <a:cs typeface="Avenir Book"/>
                <a:sym typeface="Avenir Book"/>
              </a:defRPr>
            </a:pPr>
            <a:r>
              <a:t>Actual purchase data is reflective of </a:t>
            </a:r>
            <a:r>
              <a:rPr>
                <a:solidFill>
                  <a:srgbClr val="4181A7"/>
                </a:solidFill>
              </a:rPr>
              <a:t>tortoise varieties</a:t>
            </a:r>
            <a:r>
              <a:t> and </a:t>
            </a:r>
            <a:r>
              <a:rPr>
                <a:solidFill>
                  <a:srgbClr val="4181A7"/>
                </a:solidFill>
              </a:rPr>
              <a:t>black</a:t>
            </a:r>
            <a:r>
              <a:t> being the most </a:t>
            </a:r>
            <a:r>
              <a:rPr>
                <a:solidFill>
                  <a:srgbClr val="4181A7"/>
                </a:solidFill>
              </a:rPr>
              <a:t>popular</a:t>
            </a:r>
            <a:r>
              <a:t> colors, both in terms of </a:t>
            </a:r>
            <a:r>
              <a:rPr>
                <a:solidFill>
                  <a:srgbClr val="4181A7"/>
                </a:solidFill>
              </a:rPr>
              <a:t>number of sales</a:t>
            </a:r>
            <a:r>
              <a:t> and </a:t>
            </a:r>
            <a:r>
              <a:rPr>
                <a:solidFill>
                  <a:srgbClr val="4181A7"/>
                </a:solidFill>
              </a:rPr>
              <a:t>cumulative</a:t>
            </a:r>
            <a:r>
              <a:t> sales</a:t>
            </a:r>
          </a:p>
        </p:txBody>
      </p:sp>
      <p:grpSp>
        <p:nvGrpSpPr>
          <p:cNvPr id="601" name="Group"/>
          <p:cNvGrpSpPr/>
          <p:nvPr/>
        </p:nvGrpSpPr>
        <p:grpSpPr>
          <a:xfrm>
            <a:off x="7405839" y="-30"/>
            <a:ext cx="1407212" cy="1179842"/>
            <a:chOff x="0" y="0"/>
            <a:chExt cx="1407211" cy="1179840"/>
          </a:xfrm>
        </p:grpSpPr>
        <p:sp>
          <p:nvSpPr>
            <p:cNvPr id="599" name="Rectangle"/>
            <p:cNvSpPr/>
            <p:nvPr/>
          </p:nvSpPr>
          <p:spPr>
            <a:xfrm>
              <a:off x="0" y="0"/>
              <a:ext cx="1407212" cy="1179841"/>
            </a:xfrm>
            <a:prstGeom prst="rect">
              <a:avLst/>
            </a:prstGeom>
            <a:solidFill>
              <a:srgbClr val="FFFFFF"/>
            </a:soli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p>
          </p:txBody>
        </p:sp>
        <p:pic>
          <p:nvPicPr>
            <p:cNvPr id="600" name="glasses.png" descr="glasses.png"/>
            <p:cNvPicPr>
              <a:picLocks noChangeAspect="1"/>
            </p:cNvPicPr>
            <p:nvPr/>
          </p:nvPicPr>
          <p:blipFill>
            <a:blip r:embed="rId3">
              <a:extLst/>
            </a:blip>
            <a:srcRect l="12650" t="16980" r="12505" b="20801"/>
            <a:stretch>
              <a:fillRect/>
            </a:stretch>
          </p:blipFill>
          <p:spPr>
            <a:xfrm>
              <a:off x="88800" y="584560"/>
              <a:ext cx="1229611" cy="425907"/>
            </a:xfrm>
            <a:custGeom>
              <a:avLst/>
              <a:gdLst/>
              <a:ahLst/>
              <a:cxnLst>
                <a:cxn ang="0">
                  <a:pos x="wd2" y="hd2"/>
                </a:cxn>
                <a:cxn ang="5400000">
                  <a:pos x="wd2" y="hd2"/>
                </a:cxn>
                <a:cxn ang="10800000">
                  <a:pos x="wd2" y="hd2"/>
                </a:cxn>
                <a:cxn ang="16200000">
                  <a:pos x="wd2" y="hd2"/>
                </a:cxn>
              </a:cxnLst>
              <a:rect l="0" t="0" r="r" b="b"/>
              <a:pathLst>
                <a:path w="21534" h="20874" fill="norm" stroke="1" extrusionOk="0">
                  <a:moveTo>
                    <a:pt x="16537" y="0"/>
                  </a:moveTo>
                  <a:cubicBezTo>
                    <a:pt x="15136" y="-16"/>
                    <a:pt x="14395" y="428"/>
                    <a:pt x="13235" y="1965"/>
                  </a:cubicBezTo>
                  <a:cubicBezTo>
                    <a:pt x="12391" y="3084"/>
                    <a:pt x="12043" y="3316"/>
                    <a:pt x="11942" y="2859"/>
                  </a:cubicBezTo>
                  <a:cubicBezTo>
                    <a:pt x="11875" y="2552"/>
                    <a:pt x="9779" y="2552"/>
                    <a:pt x="9711" y="2859"/>
                  </a:cubicBezTo>
                  <a:cubicBezTo>
                    <a:pt x="9606" y="3335"/>
                    <a:pt x="9110" y="3072"/>
                    <a:pt x="8488" y="2198"/>
                  </a:cubicBezTo>
                  <a:cubicBezTo>
                    <a:pt x="7337" y="580"/>
                    <a:pt x="6697" y="205"/>
                    <a:pt x="5082" y="214"/>
                  </a:cubicBezTo>
                  <a:cubicBezTo>
                    <a:pt x="4139" y="220"/>
                    <a:pt x="3469" y="363"/>
                    <a:pt x="2587" y="798"/>
                  </a:cubicBezTo>
                  <a:cubicBezTo>
                    <a:pt x="2581" y="825"/>
                    <a:pt x="2577" y="857"/>
                    <a:pt x="2566" y="875"/>
                  </a:cubicBezTo>
                  <a:cubicBezTo>
                    <a:pt x="2533" y="933"/>
                    <a:pt x="2499" y="918"/>
                    <a:pt x="2469" y="856"/>
                  </a:cubicBezTo>
                  <a:cubicBezTo>
                    <a:pt x="2029" y="1081"/>
                    <a:pt x="1545" y="1369"/>
                    <a:pt x="919" y="1770"/>
                  </a:cubicBezTo>
                  <a:cubicBezTo>
                    <a:pt x="264" y="2190"/>
                    <a:pt x="135" y="2335"/>
                    <a:pt x="71" y="2801"/>
                  </a:cubicBezTo>
                  <a:cubicBezTo>
                    <a:pt x="-66" y="3812"/>
                    <a:pt x="-10" y="4425"/>
                    <a:pt x="287" y="5213"/>
                  </a:cubicBezTo>
                  <a:cubicBezTo>
                    <a:pt x="517" y="5825"/>
                    <a:pt x="599" y="6313"/>
                    <a:pt x="704" y="7606"/>
                  </a:cubicBezTo>
                  <a:cubicBezTo>
                    <a:pt x="954" y="10693"/>
                    <a:pt x="1318" y="13635"/>
                    <a:pt x="1614" y="15017"/>
                  </a:cubicBezTo>
                  <a:cubicBezTo>
                    <a:pt x="2272" y="18082"/>
                    <a:pt x="3214" y="19984"/>
                    <a:pt x="4422" y="20677"/>
                  </a:cubicBezTo>
                  <a:cubicBezTo>
                    <a:pt x="6003" y="21584"/>
                    <a:pt x="7788" y="19288"/>
                    <a:pt x="8641" y="15250"/>
                  </a:cubicBezTo>
                  <a:cubicBezTo>
                    <a:pt x="8928" y="13892"/>
                    <a:pt x="9348" y="10607"/>
                    <a:pt x="9517" y="8403"/>
                  </a:cubicBezTo>
                  <a:cubicBezTo>
                    <a:pt x="9586" y="7504"/>
                    <a:pt x="9578" y="7187"/>
                    <a:pt x="9475" y="6750"/>
                  </a:cubicBezTo>
                  <a:cubicBezTo>
                    <a:pt x="9319" y="6083"/>
                    <a:pt x="9445" y="5232"/>
                    <a:pt x="9760" y="4785"/>
                  </a:cubicBezTo>
                  <a:cubicBezTo>
                    <a:pt x="10082" y="4330"/>
                    <a:pt x="11390" y="4390"/>
                    <a:pt x="11734" y="4882"/>
                  </a:cubicBezTo>
                  <a:cubicBezTo>
                    <a:pt x="12144" y="5469"/>
                    <a:pt x="12224" y="5953"/>
                    <a:pt x="12054" y="6789"/>
                  </a:cubicBezTo>
                  <a:cubicBezTo>
                    <a:pt x="11920" y="7441"/>
                    <a:pt x="11926" y="7573"/>
                    <a:pt x="12116" y="9512"/>
                  </a:cubicBezTo>
                  <a:cubicBezTo>
                    <a:pt x="12537" y="13799"/>
                    <a:pt x="12928" y="15886"/>
                    <a:pt x="13687" y="17895"/>
                  </a:cubicBezTo>
                  <a:cubicBezTo>
                    <a:pt x="14597" y="20305"/>
                    <a:pt x="15892" y="21341"/>
                    <a:pt x="17107" y="20638"/>
                  </a:cubicBezTo>
                  <a:cubicBezTo>
                    <a:pt x="17949" y="20150"/>
                    <a:pt x="18572" y="19265"/>
                    <a:pt x="19129" y="17779"/>
                  </a:cubicBezTo>
                  <a:cubicBezTo>
                    <a:pt x="19951" y="15586"/>
                    <a:pt x="20308" y="13567"/>
                    <a:pt x="20756" y="8656"/>
                  </a:cubicBezTo>
                  <a:cubicBezTo>
                    <a:pt x="20953" y="6488"/>
                    <a:pt x="21048" y="5874"/>
                    <a:pt x="21263" y="5252"/>
                  </a:cubicBezTo>
                  <a:cubicBezTo>
                    <a:pt x="21490" y="4597"/>
                    <a:pt x="21531" y="4308"/>
                    <a:pt x="21534" y="3268"/>
                  </a:cubicBezTo>
                  <a:lnTo>
                    <a:pt x="21534" y="2062"/>
                  </a:lnTo>
                  <a:lnTo>
                    <a:pt x="21124" y="1770"/>
                  </a:lnTo>
                  <a:cubicBezTo>
                    <a:pt x="20897" y="1611"/>
                    <a:pt x="20019" y="1142"/>
                    <a:pt x="19178" y="739"/>
                  </a:cubicBezTo>
                  <a:cubicBezTo>
                    <a:pt x="18000" y="176"/>
                    <a:pt x="17396" y="10"/>
                    <a:pt x="16537" y="0"/>
                  </a:cubicBezTo>
                  <a:close/>
                  <a:moveTo>
                    <a:pt x="16335" y="603"/>
                  </a:moveTo>
                  <a:cubicBezTo>
                    <a:pt x="17077" y="555"/>
                    <a:pt x="17827" y="759"/>
                    <a:pt x="18385" y="1245"/>
                  </a:cubicBezTo>
                  <a:cubicBezTo>
                    <a:pt x="18810" y="1614"/>
                    <a:pt x="19051" y="2015"/>
                    <a:pt x="19352" y="2801"/>
                  </a:cubicBezTo>
                  <a:cubicBezTo>
                    <a:pt x="19573" y="3381"/>
                    <a:pt x="19755" y="3947"/>
                    <a:pt x="19755" y="4065"/>
                  </a:cubicBezTo>
                  <a:cubicBezTo>
                    <a:pt x="19755" y="4184"/>
                    <a:pt x="19286" y="5710"/>
                    <a:pt x="18712" y="7450"/>
                  </a:cubicBezTo>
                  <a:cubicBezTo>
                    <a:pt x="17624" y="10751"/>
                    <a:pt x="17524" y="11181"/>
                    <a:pt x="17524" y="12488"/>
                  </a:cubicBezTo>
                  <a:cubicBezTo>
                    <a:pt x="17524" y="14042"/>
                    <a:pt x="17783" y="13499"/>
                    <a:pt x="18782" y="9881"/>
                  </a:cubicBezTo>
                  <a:cubicBezTo>
                    <a:pt x="20126" y="5012"/>
                    <a:pt x="19969" y="5487"/>
                    <a:pt x="20067" y="6011"/>
                  </a:cubicBezTo>
                  <a:cubicBezTo>
                    <a:pt x="20237" y="6913"/>
                    <a:pt x="20267" y="8749"/>
                    <a:pt x="20137" y="10504"/>
                  </a:cubicBezTo>
                  <a:cubicBezTo>
                    <a:pt x="19860" y="14241"/>
                    <a:pt x="19010" y="17420"/>
                    <a:pt x="17878" y="18985"/>
                  </a:cubicBezTo>
                  <a:cubicBezTo>
                    <a:pt x="17333" y="19739"/>
                    <a:pt x="17176" y="19858"/>
                    <a:pt x="16544" y="19918"/>
                  </a:cubicBezTo>
                  <a:cubicBezTo>
                    <a:pt x="15389" y="20028"/>
                    <a:pt x="14657" y="19271"/>
                    <a:pt x="13826" y="17117"/>
                  </a:cubicBezTo>
                  <a:cubicBezTo>
                    <a:pt x="13244" y="15609"/>
                    <a:pt x="12937" y="14074"/>
                    <a:pt x="12860" y="12352"/>
                  </a:cubicBezTo>
                  <a:cubicBezTo>
                    <a:pt x="12829" y="11652"/>
                    <a:pt x="12741" y="10449"/>
                    <a:pt x="12672" y="9687"/>
                  </a:cubicBezTo>
                  <a:cubicBezTo>
                    <a:pt x="12531" y="8112"/>
                    <a:pt x="12570" y="7030"/>
                    <a:pt x="12825" y="5369"/>
                  </a:cubicBezTo>
                  <a:cubicBezTo>
                    <a:pt x="13049" y="3910"/>
                    <a:pt x="13747" y="2124"/>
                    <a:pt x="14326" y="1517"/>
                  </a:cubicBezTo>
                  <a:cubicBezTo>
                    <a:pt x="14857" y="962"/>
                    <a:pt x="15593" y="651"/>
                    <a:pt x="16335" y="603"/>
                  </a:cubicBezTo>
                  <a:close/>
                  <a:moveTo>
                    <a:pt x="5374" y="700"/>
                  </a:moveTo>
                  <a:cubicBezTo>
                    <a:pt x="5979" y="761"/>
                    <a:pt x="6582" y="1018"/>
                    <a:pt x="7098" y="1498"/>
                  </a:cubicBezTo>
                  <a:cubicBezTo>
                    <a:pt x="7548" y="1917"/>
                    <a:pt x="7737" y="2276"/>
                    <a:pt x="8155" y="3443"/>
                  </a:cubicBezTo>
                  <a:cubicBezTo>
                    <a:pt x="8674" y="4895"/>
                    <a:pt x="8903" y="6232"/>
                    <a:pt x="8940" y="8072"/>
                  </a:cubicBezTo>
                  <a:cubicBezTo>
                    <a:pt x="8962" y="9189"/>
                    <a:pt x="8589" y="13785"/>
                    <a:pt x="8412" y="14608"/>
                  </a:cubicBezTo>
                  <a:cubicBezTo>
                    <a:pt x="7891" y="17017"/>
                    <a:pt x="7220" y="18576"/>
                    <a:pt x="6347" y="19393"/>
                  </a:cubicBezTo>
                  <a:cubicBezTo>
                    <a:pt x="5293" y="20382"/>
                    <a:pt x="4189" y="20079"/>
                    <a:pt x="3345" y="18557"/>
                  </a:cubicBezTo>
                  <a:cubicBezTo>
                    <a:pt x="2901" y="17756"/>
                    <a:pt x="2221" y="15717"/>
                    <a:pt x="1955" y="14414"/>
                  </a:cubicBezTo>
                  <a:cubicBezTo>
                    <a:pt x="1569" y="12524"/>
                    <a:pt x="1399" y="10797"/>
                    <a:pt x="1392" y="8578"/>
                  </a:cubicBezTo>
                  <a:cubicBezTo>
                    <a:pt x="1383" y="5852"/>
                    <a:pt x="1463" y="5637"/>
                    <a:pt x="1962" y="7139"/>
                  </a:cubicBezTo>
                  <a:cubicBezTo>
                    <a:pt x="3454" y="11630"/>
                    <a:pt x="3632" y="12118"/>
                    <a:pt x="3804" y="12118"/>
                  </a:cubicBezTo>
                  <a:cubicBezTo>
                    <a:pt x="3969" y="12118"/>
                    <a:pt x="3986" y="12038"/>
                    <a:pt x="3936" y="11165"/>
                  </a:cubicBezTo>
                  <a:cubicBezTo>
                    <a:pt x="3855" y="9755"/>
                    <a:pt x="3762" y="9410"/>
                    <a:pt x="2768" y="6789"/>
                  </a:cubicBezTo>
                  <a:cubicBezTo>
                    <a:pt x="2268" y="5470"/>
                    <a:pt x="1846" y="4296"/>
                    <a:pt x="1830" y="4182"/>
                  </a:cubicBezTo>
                  <a:cubicBezTo>
                    <a:pt x="1780" y="3840"/>
                    <a:pt x="2252" y="2630"/>
                    <a:pt x="2650" y="2062"/>
                  </a:cubicBezTo>
                  <a:cubicBezTo>
                    <a:pt x="3345" y="1069"/>
                    <a:pt x="4366" y="599"/>
                    <a:pt x="5374" y="700"/>
                  </a:cubicBezTo>
                  <a:close/>
                </a:path>
              </a:pathLst>
            </a:custGeom>
            <a:ln w="12700" cap="flat">
              <a:noFill/>
              <a:miter lim="400000"/>
            </a:ln>
            <a:effectLst/>
          </p:spPr>
        </p:pic>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04056">
            <a:alpha val="82490"/>
          </a:srgbClr>
        </a:solidFill>
      </p:bgPr>
    </p:bg>
    <p:spTree>
      <p:nvGrpSpPr>
        <p:cNvPr id="1" name=""/>
        <p:cNvGrpSpPr/>
        <p:nvPr/>
      </p:nvGrpSpPr>
      <p:grpSpPr>
        <a:xfrm>
          <a:off x="0" y="0"/>
          <a:ext cx="0" cy="0"/>
          <a:chOff x="0" y="0"/>
          <a:chExt cx="0" cy="0"/>
        </a:xfrm>
      </p:grpSpPr>
      <p:sp>
        <p:nvSpPr>
          <p:cNvPr id="603" name="Shape 310"/>
          <p:cNvSpPr txBox="1"/>
          <p:nvPr/>
        </p:nvSpPr>
        <p:spPr>
          <a:xfrm>
            <a:off x="753000" y="1642124"/>
            <a:ext cx="7637999" cy="1859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lgn="ctr">
              <a:defRPr sz="4800">
                <a:solidFill>
                  <a:srgbClr val="FFFFFF"/>
                </a:solidFill>
                <a:latin typeface="Avenir Book"/>
                <a:ea typeface="Avenir Book"/>
                <a:cs typeface="Avenir Book"/>
                <a:sym typeface="Avenir Book"/>
              </a:defRPr>
            </a:pPr>
            <a:r>
              <a:t>2. Trends in the </a:t>
            </a:r>
          </a:p>
          <a:p>
            <a:pPr algn="ctr">
              <a:defRPr sz="4800">
                <a:solidFill>
                  <a:srgbClr val="FFFFFF"/>
                </a:solidFill>
                <a:latin typeface="Avenir Book"/>
                <a:ea typeface="Avenir Book"/>
                <a:cs typeface="Avenir Book"/>
                <a:sym typeface="Avenir Book"/>
              </a:defRPr>
            </a:pPr>
            <a:r>
              <a:t>Home Try-On Experience</a:t>
            </a:r>
          </a:p>
        </p:txBody>
      </p:sp>
      <p:grpSp>
        <p:nvGrpSpPr>
          <p:cNvPr id="606" name="Group"/>
          <p:cNvGrpSpPr/>
          <p:nvPr/>
        </p:nvGrpSpPr>
        <p:grpSpPr>
          <a:xfrm>
            <a:off x="7405839" y="-30"/>
            <a:ext cx="1407212" cy="1179842"/>
            <a:chOff x="0" y="0"/>
            <a:chExt cx="1407211" cy="1179840"/>
          </a:xfrm>
        </p:grpSpPr>
        <p:sp>
          <p:nvSpPr>
            <p:cNvPr id="604" name="Rectangle"/>
            <p:cNvSpPr/>
            <p:nvPr/>
          </p:nvSpPr>
          <p:spPr>
            <a:xfrm>
              <a:off x="0" y="0"/>
              <a:ext cx="1407212" cy="1179841"/>
            </a:xfrm>
            <a:prstGeom prst="rect">
              <a:avLst/>
            </a:prstGeom>
            <a:solidFill>
              <a:srgbClr val="FFFFFF"/>
            </a:soli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p>
          </p:txBody>
        </p:sp>
        <p:pic>
          <p:nvPicPr>
            <p:cNvPr id="605" name="glasses.png" descr="glasses.png"/>
            <p:cNvPicPr>
              <a:picLocks noChangeAspect="1"/>
            </p:cNvPicPr>
            <p:nvPr/>
          </p:nvPicPr>
          <p:blipFill>
            <a:blip r:embed="rId2">
              <a:extLst/>
            </a:blip>
            <a:srcRect l="12650" t="16980" r="12505" b="20801"/>
            <a:stretch>
              <a:fillRect/>
            </a:stretch>
          </p:blipFill>
          <p:spPr>
            <a:xfrm>
              <a:off x="88800" y="584560"/>
              <a:ext cx="1229611" cy="425907"/>
            </a:xfrm>
            <a:custGeom>
              <a:avLst/>
              <a:gdLst/>
              <a:ahLst/>
              <a:cxnLst>
                <a:cxn ang="0">
                  <a:pos x="wd2" y="hd2"/>
                </a:cxn>
                <a:cxn ang="5400000">
                  <a:pos x="wd2" y="hd2"/>
                </a:cxn>
                <a:cxn ang="10800000">
                  <a:pos x="wd2" y="hd2"/>
                </a:cxn>
                <a:cxn ang="16200000">
                  <a:pos x="wd2" y="hd2"/>
                </a:cxn>
              </a:cxnLst>
              <a:rect l="0" t="0" r="r" b="b"/>
              <a:pathLst>
                <a:path w="21534" h="20874" fill="norm" stroke="1" extrusionOk="0">
                  <a:moveTo>
                    <a:pt x="16537" y="0"/>
                  </a:moveTo>
                  <a:cubicBezTo>
                    <a:pt x="15136" y="-16"/>
                    <a:pt x="14395" y="428"/>
                    <a:pt x="13235" y="1965"/>
                  </a:cubicBezTo>
                  <a:cubicBezTo>
                    <a:pt x="12391" y="3084"/>
                    <a:pt x="12043" y="3316"/>
                    <a:pt x="11942" y="2859"/>
                  </a:cubicBezTo>
                  <a:cubicBezTo>
                    <a:pt x="11875" y="2552"/>
                    <a:pt x="9779" y="2552"/>
                    <a:pt x="9711" y="2859"/>
                  </a:cubicBezTo>
                  <a:cubicBezTo>
                    <a:pt x="9606" y="3335"/>
                    <a:pt x="9110" y="3072"/>
                    <a:pt x="8488" y="2198"/>
                  </a:cubicBezTo>
                  <a:cubicBezTo>
                    <a:pt x="7337" y="580"/>
                    <a:pt x="6697" y="205"/>
                    <a:pt x="5082" y="214"/>
                  </a:cubicBezTo>
                  <a:cubicBezTo>
                    <a:pt x="4139" y="220"/>
                    <a:pt x="3469" y="363"/>
                    <a:pt x="2587" y="798"/>
                  </a:cubicBezTo>
                  <a:cubicBezTo>
                    <a:pt x="2581" y="825"/>
                    <a:pt x="2577" y="857"/>
                    <a:pt x="2566" y="875"/>
                  </a:cubicBezTo>
                  <a:cubicBezTo>
                    <a:pt x="2533" y="933"/>
                    <a:pt x="2499" y="918"/>
                    <a:pt x="2469" y="856"/>
                  </a:cubicBezTo>
                  <a:cubicBezTo>
                    <a:pt x="2029" y="1081"/>
                    <a:pt x="1545" y="1369"/>
                    <a:pt x="919" y="1770"/>
                  </a:cubicBezTo>
                  <a:cubicBezTo>
                    <a:pt x="264" y="2190"/>
                    <a:pt x="135" y="2335"/>
                    <a:pt x="71" y="2801"/>
                  </a:cubicBezTo>
                  <a:cubicBezTo>
                    <a:pt x="-66" y="3812"/>
                    <a:pt x="-10" y="4425"/>
                    <a:pt x="287" y="5213"/>
                  </a:cubicBezTo>
                  <a:cubicBezTo>
                    <a:pt x="517" y="5825"/>
                    <a:pt x="599" y="6313"/>
                    <a:pt x="704" y="7606"/>
                  </a:cubicBezTo>
                  <a:cubicBezTo>
                    <a:pt x="954" y="10693"/>
                    <a:pt x="1318" y="13635"/>
                    <a:pt x="1614" y="15017"/>
                  </a:cubicBezTo>
                  <a:cubicBezTo>
                    <a:pt x="2272" y="18082"/>
                    <a:pt x="3214" y="19984"/>
                    <a:pt x="4422" y="20677"/>
                  </a:cubicBezTo>
                  <a:cubicBezTo>
                    <a:pt x="6003" y="21584"/>
                    <a:pt x="7788" y="19288"/>
                    <a:pt x="8641" y="15250"/>
                  </a:cubicBezTo>
                  <a:cubicBezTo>
                    <a:pt x="8928" y="13892"/>
                    <a:pt x="9348" y="10607"/>
                    <a:pt x="9517" y="8403"/>
                  </a:cubicBezTo>
                  <a:cubicBezTo>
                    <a:pt x="9586" y="7504"/>
                    <a:pt x="9578" y="7187"/>
                    <a:pt x="9475" y="6750"/>
                  </a:cubicBezTo>
                  <a:cubicBezTo>
                    <a:pt x="9319" y="6083"/>
                    <a:pt x="9445" y="5232"/>
                    <a:pt x="9760" y="4785"/>
                  </a:cubicBezTo>
                  <a:cubicBezTo>
                    <a:pt x="10082" y="4330"/>
                    <a:pt x="11390" y="4390"/>
                    <a:pt x="11734" y="4882"/>
                  </a:cubicBezTo>
                  <a:cubicBezTo>
                    <a:pt x="12144" y="5469"/>
                    <a:pt x="12224" y="5953"/>
                    <a:pt x="12054" y="6789"/>
                  </a:cubicBezTo>
                  <a:cubicBezTo>
                    <a:pt x="11920" y="7441"/>
                    <a:pt x="11926" y="7573"/>
                    <a:pt x="12116" y="9512"/>
                  </a:cubicBezTo>
                  <a:cubicBezTo>
                    <a:pt x="12537" y="13799"/>
                    <a:pt x="12928" y="15886"/>
                    <a:pt x="13687" y="17895"/>
                  </a:cubicBezTo>
                  <a:cubicBezTo>
                    <a:pt x="14597" y="20305"/>
                    <a:pt x="15892" y="21341"/>
                    <a:pt x="17107" y="20638"/>
                  </a:cubicBezTo>
                  <a:cubicBezTo>
                    <a:pt x="17949" y="20150"/>
                    <a:pt x="18572" y="19265"/>
                    <a:pt x="19129" y="17779"/>
                  </a:cubicBezTo>
                  <a:cubicBezTo>
                    <a:pt x="19951" y="15586"/>
                    <a:pt x="20308" y="13567"/>
                    <a:pt x="20756" y="8656"/>
                  </a:cubicBezTo>
                  <a:cubicBezTo>
                    <a:pt x="20953" y="6488"/>
                    <a:pt x="21048" y="5874"/>
                    <a:pt x="21263" y="5252"/>
                  </a:cubicBezTo>
                  <a:cubicBezTo>
                    <a:pt x="21490" y="4597"/>
                    <a:pt x="21531" y="4308"/>
                    <a:pt x="21534" y="3268"/>
                  </a:cubicBezTo>
                  <a:lnTo>
                    <a:pt x="21534" y="2062"/>
                  </a:lnTo>
                  <a:lnTo>
                    <a:pt x="21124" y="1770"/>
                  </a:lnTo>
                  <a:cubicBezTo>
                    <a:pt x="20897" y="1611"/>
                    <a:pt x="20019" y="1142"/>
                    <a:pt x="19178" y="739"/>
                  </a:cubicBezTo>
                  <a:cubicBezTo>
                    <a:pt x="18000" y="176"/>
                    <a:pt x="17396" y="10"/>
                    <a:pt x="16537" y="0"/>
                  </a:cubicBezTo>
                  <a:close/>
                  <a:moveTo>
                    <a:pt x="16335" y="603"/>
                  </a:moveTo>
                  <a:cubicBezTo>
                    <a:pt x="17077" y="555"/>
                    <a:pt x="17827" y="759"/>
                    <a:pt x="18385" y="1245"/>
                  </a:cubicBezTo>
                  <a:cubicBezTo>
                    <a:pt x="18810" y="1614"/>
                    <a:pt x="19051" y="2015"/>
                    <a:pt x="19352" y="2801"/>
                  </a:cubicBezTo>
                  <a:cubicBezTo>
                    <a:pt x="19573" y="3381"/>
                    <a:pt x="19755" y="3947"/>
                    <a:pt x="19755" y="4065"/>
                  </a:cubicBezTo>
                  <a:cubicBezTo>
                    <a:pt x="19755" y="4184"/>
                    <a:pt x="19286" y="5710"/>
                    <a:pt x="18712" y="7450"/>
                  </a:cubicBezTo>
                  <a:cubicBezTo>
                    <a:pt x="17624" y="10751"/>
                    <a:pt x="17524" y="11181"/>
                    <a:pt x="17524" y="12488"/>
                  </a:cubicBezTo>
                  <a:cubicBezTo>
                    <a:pt x="17524" y="14042"/>
                    <a:pt x="17783" y="13499"/>
                    <a:pt x="18782" y="9881"/>
                  </a:cubicBezTo>
                  <a:cubicBezTo>
                    <a:pt x="20126" y="5012"/>
                    <a:pt x="19969" y="5487"/>
                    <a:pt x="20067" y="6011"/>
                  </a:cubicBezTo>
                  <a:cubicBezTo>
                    <a:pt x="20237" y="6913"/>
                    <a:pt x="20267" y="8749"/>
                    <a:pt x="20137" y="10504"/>
                  </a:cubicBezTo>
                  <a:cubicBezTo>
                    <a:pt x="19860" y="14241"/>
                    <a:pt x="19010" y="17420"/>
                    <a:pt x="17878" y="18985"/>
                  </a:cubicBezTo>
                  <a:cubicBezTo>
                    <a:pt x="17333" y="19739"/>
                    <a:pt x="17176" y="19858"/>
                    <a:pt x="16544" y="19918"/>
                  </a:cubicBezTo>
                  <a:cubicBezTo>
                    <a:pt x="15389" y="20028"/>
                    <a:pt x="14657" y="19271"/>
                    <a:pt x="13826" y="17117"/>
                  </a:cubicBezTo>
                  <a:cubicBezTo>
                    <a:pt x="13244" y="15609"/>
                    <a:pt x="12937" y="14074"/>
                    <a:pt x="12860" y="12352"/>
                  </a:cubicBezTo>
                  <a:cubicBezTo>
                    <a:pt x="12829" y="11652"/>
                    <a:pt x="12741" y="10449"/>
                    <a:pt x="12672" y="9687"/>
                  </a:cubicBezTo>
                  <a:cubicBezTo>
                    <a:pt x="12531" y="8112"/>
                    <a:pt x="12570" y="7030"/>
                    <a:pt x="12825" y="5369"/>
                  </a:cubicBezTo>
                  <a:cubicBezTo>
                    <a:pt x="13049" y="3910"/>
                    <a:pt x="13747" y="2124"/>
                    <a:pt x="14326" y="1517"/>
                  </a:cubicBezTo>
                  <a:cubicBezTo>
                    <a:pt x="14857" y="962"/>
                    <a:pt x="15593" y="651"/>
                    <a:pt x="16335" y="603"/>
                  </a:cubicBezTo>
                  <a:close/>
                  <a:moveTo>
                    <a:pt x="5374" y="700"/>
                  </a:moveTo>
                  <a:cubicBezTo>
                    <a:pt x="5979" y="761"/>
                    <a:pt x="6582" y="1018"/>
                    <a:pt x="7098" y="1498"/>
                  </a:cubicBezTo>
                  <a:cubicBezTo>
                    <a:pt x="7548" y="1917"/>
                    <a:pt x="7737" y="2276"/>
                    <a:pt x="8155" y="3443"/>
                  </a:cubicBezTo>
                  <a:cubicBezTo>
                    <a:pt x="8674" y="4895"/>
                    <a:pt x="8903" y="6232"/>
                    <a:pt x="8940" y="8072"/>
                  </a:cubicBezTo>
                  <a:cubicBezTo>
                    <a:pt x="8962" y="9189"/>
                    <a:pt x="8589" y="13785"/>
                    <a:pt x="8412" y="14608"/>
                  </a:cubicBezTo>
                  <a:cubicBezTo>
                    <a:pt x="7891" y="17017"/>
                    <a:pt x="7220" y="18576"/>
                    <a:pt x="6347" y="19393"/>
                  </a:cubicBezTo>
                  <a:cubicBezTo>
                    <a:pt x="5293" y="20382"/>
                    <a:pt x="4189" y="20079"/>
                    <a:pt x="3345" y="18557"/>
                  </a:cubicBezTo>
                  <a:cubicBezTo>
                    <a:pt x="2901" y="17756"/>
                    <a:pt x="2221" y="15717"/>
                    <a:pt x="1955" y="14414"/>
                  </a:cubicBezTo>
                  <a:cubicBezTo>
                    <a:pt x="1569" y="12524"/>
                    <a:pt x="1399" y="10797"/>
                    <a:pt x="1392" y="8578"/>
                  </a:cubicBezTo>
                  <a:cubicBezTo>
                    <a:pt x="1383" y="5852"/>
                    <a:pt x="1463" y="5637"/>
                    <a:pt x="1962" y="7139"/>
                  </a:cubicBezTo>
                  <a:cubicBezTo>
                    <a:pt x="3454" y="11630"/>
                    <a:pt x="3632" y="12118"/>
                    <a:pt x="3804" y="12118"/>
                  </a:cubicBezTo>
                  <a:cubicBezTo>
                    <a:pt x="3969" y="12118"/>
                    <a:pt x="3986" y="12038"/>
                    <a:pt x="3936" y="11165"/>
                  </a:cubicBezTo>
                  <a:cubicBezTo>
                    <a:pt x="3855" y="9755"/>
                    <a:pt x="3762" y="9410"/>
                    <a:pt x="2768" y="6789"/>
                  </a:cubicBezTo>
                  <a:cubicBezTo>
                    <a:pt x="2268" y="5470"/>
                    <a:pt x="1846" y="4296"/>
                    <a:pt x="1830" y="4182"/>
                  </a:cubicBezTo>
                  <a:cubicBezTo>
                    <a:pt x="1780" y="3840"/>
                    <a:pt x="2252" y="2630"/>
                    <a:pt x="2650" y="2062"/>
                  </a:cubicBezTo>
                  <a:cubicBezTo>
                    <a:pt x="3345" y="1069"/>
                    <a:pt x="4366" y="599"/>
                    <a:pt x="5374" y="700"/>
                  </a:cubicBezTo>
                  <a:close/>
                </a:path>
              </a:pathLst>
            </a:custGeom>
            <a:ln w="12700" cap="flat">
              <a:noFill/>
              <a:miter lim="400000"/>
            </a:ln>
            <a:effectLst/>
          </p:spPr>
        </p:pic>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Shape 322"/>
          <p:cNvSpPr txBox="1"/>
          <p:nvPr/>
        </p:nvSpPr>
        <p:spPr>
          <a:xfrm>
            <a:off x="311699" y="528275"/>
            <a:ext cx="8520602" cy="601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spAutoFit/>
          </a:bodyPr>
          <a:lstStyle>
            <a:lvl1pPr>
              <a:defRPr sz="2400">
                <a:solidFill>
                  <a:srgbClr val="295269"/>
                </a:solidFill>
                <a:latin typeface="Avenir Heavy"/>
                <a:ea typeface="Avenir Heavy"/>
                <a:cs typeface="Avenir Heavy"/>
                <a:sym typeface="Avenir Heavy"/>
              </a:defRPr>
            </a:lvl1pPr>
          </a:lstStyle>
          <a:p>
            <a:pPr/>
            <a:r>
              <a:t>The Purchase Pipeline</a:t>
            </a:r>
          </a:p>
        </p:txBody>
      </p:sp>
      <p:grpSp>
        <p:nvGrpSpPr>
          <p:cNvPr id="611" name="Shape 323"/>
          <p:cNvGrpSpPr/>
          <p:nvPr/>
        </p:nvGrpSpPr>
        <p:grpSpPr>
          <a:xfrm>
            <a:off x="5179100" y="1201325"/>
            <a:ext cx="3870901" cy="3746401"/>
            <a:chOff x="0" y="0"/>
            <a:chExt cx="3870900" cy="3746400"/>
          </a:xfrm>
        </p:grpSpPr>
        <p:sp>
          <p:nvSpPr>
            <p:cNvPr id="609" name="Rectangle"/>
            <p:cNvSpPr/>
            <p:nvPr/>
          </p:nvSpPr>
          <p:spPr>
            <a:xfrm>
              <a:off x="-1" y="-1"/>
              <a:ext cx="3870902" cy="3746402"/>
            </a:xfrm>
            <a:prstGeom prst="rect">
              <a:avLst/>
            </a:prstGeom>
            <a:solidFill>
              <a:srgbClr val="D9D9D9"/>
            </a:solidFill>
            <a:ln w="12700" cap="flat">
              <a:noFill/>
              <a:miter lim="400000"/>
            </a:ln>
            <a:effectLst/>
          </p:spPr>
          <p:txBody>
            <a:bodyPr wrap="square" lIns="45719" tIns="45719" rIns="45719" bIns="45719" numCol="1" anchor="t">
              <a:noAutofit/>
            </a:bodyPr>
            <a:lstStyle/>
            <a:p>
              <a:pPr>
                <a:defRPr sz="900">
                  <a:latin typeface="Courier New"/>
                  <a:ea typeface="Courier New"/>
                  <a:cs typeface="Courier New"/>
                  <a:sym typeface="Courier New"/>
                </a:defRPr>
              </a:pPr>
            </a:p>
          </p:txBody>
        </p:sp>
        <p:sp>
          <p:nvSpPr>
            <p:cNvPr id="610" name="-- The purchase funnel…"/>
            <p:cNvSpPr txBox="1"/>
            <p:nvPr/>
          </p:nvSpPr>
          <p:spPr>
            <a:xfrm>
              <a:off x="-1" y="-1"/>
              <a:ext cx="3870902" cy="3611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p>
              <a:pPr>
                <a:defRPr sz="900">
                  <a:latin typeface="Courier New"/>
                  <a:ea typeface="Courier New"/>
                  <a:cs typeface="Courier New"/>
                  <a:sym typeface="Courier New"/>
                </a:defRPr>
              </a:pPr>
              <a:r>
                <a:t>-- The purchase funnel</a:t>
              </a:r>
            </a:p>
            <a:p>
              <a:pPr>
                <a:defRPr sz="900">
                  <a:latin typeface="Courier New"/>
                  <a:ea typeface="Courier New"/>
                  <a:cs typeface="Courier New"/>
                  <a:sym typeface="Courier New"/>
                </a:defRPr>
              </a:pPr>
              <a:r>
                <a:t>WITH funnel AS (</a:t>
              </a:r>
            </a:p>
            <a:p>
              <a:pPr>
                <a:defRPr sz="900">
                  <a:latin typeface="Courier New"/>
                  <a:ea typeface="Courier New"/>
                  <a:cs typeface="Courier New"/>
                  <a:sym typeface="Courier New"/>
                </a:defRPr>
              </a:pPr>
              <a:r>
                <a:t>SELECT quiz.user_id, </a:t>
              </a:r>
            </a:p>
            <a:p>
              <a:pPr>
                <a:defRPr sz="900">
                  <a:latin typeface="Courier New"/>
                  <a:ea typeface="Courier New"/>
                  <a:cs typeface="Courier New"/>
                  <a:sym typeface="Courier New"/>
                </a:defRPr>
              </a:pPr>
              <a:r>
                <a:t>       EXISTS (</a:t>
              </a:r>
            </a:p>
            <a:p>
              <a:pPr lvl="3" indent="685800">
                <a:defRPr sz="900">
                  <a:latin typeface="Courier New"/>
                  <a:ea typeface="Courier New"/>
                  <a:cs typeface="Courier New"/>
                  <a:sym typeface="Courier New"/>
                </a:defRPr>
              </a:pPr>
              <a:r>
                <a:t>SELECT * FROM home_try_on WHERE quiz.user_id = home_try_on.user_id) </a:t>
              </a:r>
            </a:p>
            <a:p>
              <a:pPr lvl="3" indent="685800">
                <a:defRPr sz="900">
                  <a:latin typeface="Courier New"/>
                  <a:ea typeface="Courier New"/>
                  <a:cs typeface="Courier New"/>
                  <a:sym typeface="Courier New"/>
                </a:defRPr>
              </a:pPr>
              <a:r>
                <a:t>AS 'is_home_try_on', </a:t>
              </a:r>
            </a:p>
            <a:p>
              <a:pPr>
                <a:defRPr sz="900">
                  <a:latin typeface="Courier New"/>
                  <a:ea typeface="Courier New"/>
                  <a:cs typeface="Courier New"/>
                  <a:sym typeface="Courier New"/>
                </a:defRPr>
              </a:pPr>
              <a:r>
                <a:t>       home_try_on.number_of_pairs, </a:t>
              </a:r>
            </a:p>
            <a:p>
              <a:pPr>
                <a:defRPr sz="900">
                  <a:latin typeface="Courier New"/>
                  <a:ea typeface="Courier New"/>
                  <a:cs typeface="Courier New"/>
                  <a:sym typeface="Courier New"/>
                </a:defRPr>
              </a:pPr>
              <a:r>
                <a:t>       EXISTS (</a:t>
              </a:r>
            </a:p>
            <a:p>
              <a:pPr lvl="3" indent="685800">
                <a:defRPr sz="900">
                  <a:latin typeface="Courier New"/>
                  <a:ea typeface="Courier New"/>
                  <a:cs typeface="Courier New"/>
                  <a:sym typeface="Courier New"/>
                </a:defRPr>
              </a:pPr>
              <a:r>
                <a:t>SELECT * FROM purchase WHERE home_try_on.user_id = purchase.user_id) </a:t>
              </a:r>
            </a:p>
            <a:p>
              <a:pPr lvl="3" indent="685800">
                <a:defRPr sz="900">
                  <a:latin typeface="Courier New"/>
                  <a:ea typeface="Courier New"/>
                  <a:cs typeface="Courier New"/>
                  <a:sym typeface="Courier New"/>
                </a:defRPr>
              </a:pPr>
              <a:r>
                <a:t>AS 'is_purchase'</a:t>
              </a:r>
            </a:p>
            <a:p>
              <a:pPr>
                <a:defRPr sz="900">
                  <a:latin typeface="Courier New"/>
                  <a:ea typeface="Courier New"/>
                  <a:cs typeface="Courier New"/>
                  <a:sym typeface="Courier New"/>
                </a:defRPr>
              </a:pPr>
              <a:r>
                <a:t>FROM quiz</a:t>
              </a:r>
            </a:p>
            <a:p>
              <a:pPr>
                <a:defRPr sz="900">
                  <a:latin typeface="Courier New"/>
                  <a:ea typeface="Courier New"/>
                  <a:cs typeface="Courier New"/>
                  <a:sym typeface="Courier New"/>
                </a:defRPr>
              </a:pPr>
              <a:r>
                <a:t>LEFT JOIN home_try_on</a:t>
              </a:r>
            </a:p>
            <a:p>
              <a:pPr>
                <a:defRPr sz="900">
                  <a:latin typeface="Courier New"/>
                  <a:ea typeface="Courier New"/>
                  <a:cs typeface="Courier New"/>
                  <a:sym typeface="Courier New"/>
                </a:defRPr>
              </a:pPr>
              <a:r>
                <a:t>ON quiz.user_id = home_try_on.user_id</a:t>
              </a:r>
            </a:p>
            <a:p>
              <a:pPr>
                <a:defRPr sz="900">
                  <a:latin typeface="Courier New"/>
                  <a:ea typeface="Courier New"/>
                  <a:cs typeface="Courier New"/>
                  <a:sym typeface="Courier New"/>
                </a:defRPr>
              </a:pPr>
              <a:r>
                <a:t>LEFT JOIN purchase</a:t>
              </a:r>
            </a:p>
            <a:p>
              <a:pPr>
                <a:defRPr sz="900">
                  <a:latin typeface="Courier New"/>
                  <a:ea typeface="Courier New"/>
                  <a:cs typeface="Courier New"/>
                  <a:sym typeface="Courier New"/>
                </a:defRPr>
              </a:pPr>
              <a:r>
                <a:t>ON home_try_on.user_id = purchase.user_id</a:t>
              </a:r>
            </a:p>
            <a:p>
              <a:pPr>
                <a:defRPr sz="900">
                  <a:latin typeface="Courier New"/>
                  <a:ea typeface="Courier New"/>
                  <a:cs typeface="Courier New"/>
                  <a:sym typeface="Courier New"/>
                </a:defRPr>
              </a:pPr>
              <a:r>
                <a:t>)</a:t>
              </a:r>
            </a:p>
            <a:p>
              <a:pPr>
                <a:defRPr sz="900">
                  <a:latin typeface="Courier New"/>
                  <a:ea typeface="Courier New"/>
                  <a:cs typeface="Courier New"/>
                  <a:sym typeface="Courier New"/>
                </a:defRPr>
              </a:pPr>
              <a:r>
                <a:t>quiz_details AS (</a:t>
              </a:r>
            </a:p>
            <a:p>
              <a:pPr>
                <a:defRPr sz="900">
                  <a:latin typeface="Courier New"/>
                  <a:ea typeface="Courier New"/>
                  <a:cs typeface="Courier New"/>
                  <a:sym typeface="Courier New"/>
                </a:defRPr>
              </a:pPr>
              <a:r>
                <a:t>SELECT * FROM funnel</a:t>
              </a:r>
            </a:p>
            <a:p>
              <a:pPr>
                <a:defRPr sz="900">
                  <a:latin typeface="Courier New"/>
                  <a:ea typeface="Courier New"/>
                  <a:cs typeface="Courier New"/>
                  <a:sym typeface="Courier New"/>
                </a:defRPr>
              </a:pPr>
              <a:r>
                <a:t>INNER JOIN quiz</a:t>
              </a:r>
            </a:p>
            <a:p>
              <a:pPr>
                <a:defRPr sz="900">
                  <a:latin typeface="Courier New"/>
                  <a:ea typeface="Courier New"/>
                  <a:cs typeface="Courier New"/>
                  <a:sym typeface="Courier New"/>
                </a:defRPr>
              </a:pPr>
              <a:r>
                <a:t>ON funnel.user_id = quiz.user_id</a:t>
              </a:r>
            </a:p>
            <a:p>
              <a:pPr>
                <a:defRPr sz="900">
                  <a:latin typeface="Courier New"/>
                  <a:ea typeface="Courier New"/>
                  <a:cs typeface="Courier New"/>
                  <a:sym typeface="Courier New"/>
                </a:defRPr>
              </a:pPr>
              <a:r>
                <a:t>)</a:t>
              </a:r>
            </a:p>
            <a:p>
              <a:pPr>
                <a:defRPr sz="900">
                  <a:latin typeface="Courier New"/>
                  <a:ea typeface="Courier New"/>
                  <a:cs typeface="Courier New"/>
                  <a:sym typeface="Courier New"/>
                </a:defRPr>
              </a:pPr>
            </a:p>
            <a:p>
              <a:pPr>
                <a:defRPr sz="900">
                  <a:latin typeface="Courier New"/>
                  <a:ea typeface="Courier New"/>
                  <a:cs typeface="Courier New"/>
                  <a:sym typeface="Courier New"/>
                </a:defRPr>
              </a:pPr>
              <a:r>
                <a:t>. . . </a:t>
              </a:r>
            </a:p>
            <a:p>
              <a:pPr>
                <a:defRPr sz="900">
                  <a:latin typeface="Courier New"/>
                  <a:ea typeface="Courier New"/>
                  <a:cs typeface="Courier New"/>
                  <a:sym typeface="Courier New"/>
                </a:defRPr>
              </a:pPr>
              <a:r>
                <a:t>—- follow on queries</a:t>
              </a:r>
            </a:p>
          </p:txBody>
        </p:sp>
      </p:grpSp>
      <p:grpSp>
        <p:nvGrpSpPr>
          <p:cNvPr id="614" name="Shape 324"/>
          <p:cNvGrpSpPr/>
          <p:nvPr/>
        </p:nvGrpSpPr>
        <p:grpSpPr>
          <a:xfrm>
            <a:off x="177974" y="1201325"/>
            <a:ext cx="4920902" cy="3182273"/>
            <a:chOff x="0" y="0"/>
            <a:chExt cx="4920900" cy="3182272"/>
          </a:xfrm>
        </p:grpSpPr>
        <p:sp>
          <p:nvSpPr>
            <p:cNvPr id="612" name="Rectangle"/>
            <p:cNvSpPr/>
            <p:nvPr/>
          </p:nvSpPr>
          <p:spPr>
            <a:xfrm>
              <a:off x="-1" y="0"/>
              <a:ext cx="4920902" cy="1832999"/>
            </a:xfrm>
            <a:prstGeom prst="rect">
              <a:avLst/>
            </a:prstGeom>
            <a:noFill/>
            <a:ln w="9525" cap="flat">
              <a:solidFill>
                <a:srgbClr val="B7B7B7"/>
              </a:solidFill>
              <a:prstDash val="solid"/>
              <a:round/>
            </a:ln>
            <a:effectLst/>
          </p:spPr>
          <p:txBody>
            <a:bodyPr wrap="square" lIns="45719" tIns="45719" rIns="45719" bIns="45719" numCol="1" anchor="t">
              <a:noAutofit/>
            </a:bodyPr>
            <a:lstStyle/>
            <a:p>
              <a:pPr>
                <a:lnSpc>
                  <a:spcPct val="115000"/>
                </a:lnSpc>
                <a:defRPr sz="1200">
                  <a:solidFill>
                    <a:srgbClr val="295269"/>
                  </a:solidFill>
                  <a:latin typeface="Avenir Book"/>
                  <a:ea typeface="Avenir Book"/>
                  <a:cs typeface="Avenir Book"/>
                  <a:sym typeface="Avenir Book"/>
                </a:defRPr>
              </a:pPr>
            </a:p>
          </p:txBody>
        </p:sp>
        <p:sp>
          <p:nvSpPr>
            <p:cNvPr id="613" name="Website**…"/>
            <p:cNvSpPr txBox="1"/>
            <p:nvPr/>
          </p:nvSpPr>
          <p:spPr>
            <a:xfrm>
              <a:off x="4762" y="4762"/>
              <a:ext cx="4911376" cy="31775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p>
              <a:pPr marL="160421" indent="-160421">
                <a:lnSpc>
                  <a:spcPct val="115000"/>
                </a:lnSpc>
                <a:buSzPct val="100000"/>
                <a:buAutoNum type="arabicPeriod" startAt="1"/>
                <a:defRPr sz="2000">
                  <a:solidFill>
                    <a:srgbClr val="295269"/>
                  </a:solidFill>
                  <a:latin typeface="Avenir Book"/>
                  <a:ea typeface="Avenir Book"/>
                  <a:cs typeface="Avenir Book"/>
                  <a:sym typeface="Avenir Book"/>
                </a:defRPr>
              </a:pPr>
              <a:r>
                <a:t>Website**</a:t>
              </a:r>
            </a:p>
            <a:p>
              <a:pPr marL="160421" indent="-160421">
                <a:lnSpc>
                  <a:spcPct val="115000"/>
                </a:lnSpc>
                <a:buSzPct val="100000"/>
                <a:buAutoNum type="arabicPeriod" startAt="1"/>
                <a:defRPr sz="2000">
                  <a:solidFill>
                    <a:srgbClr val="4181A7"/>
                  </a:solidFill>
                  <a:latin typeface="Avenir Book"/>
                  <a:ea typeface="Avenir Book"/>
                  <a:cs typeface="Avenir Book"/>
                  <a:sym typeface="Avenir Book"/>
                </a:defRPr>
              </a:pPr>
              <a:r>
                <a:t>Quiz</a:t>
              </a:r>
            </a:p>
            <a:p>
              <a:pPr marL="160421" indent="-160421">
                <a:lnSpc>
                  <a:spcPct val="115000"/>
                </a:lnSpc>
                <a:buSzPct val="100000"/>
                <a:buAutoNum type="arabicPeriod" startAt="1"/>
                <a:defRPr sz="2000">
                  <a:solidFill>
                    <a:srgbClr val="4181A7"/>
                  </a:solidFill>
                  <a:latin typeface="Avenir Book"/>
                  <a:ea typeface="Avenir Book"/>
                  <a:cs typeface="Avenir Book"/>
                  <a:sym typeface="Avenir Book"/>
                </a:defRPr>
              </a:pPr>
              <a:r>
                <a:t>Home Try-On</a:t>
              </a:r>
            </a:p>
            <a:p>
              <a:pPr marL="160421" indent="-160421">
                <a:lnSpc>
                  <a:spcPct val="115000"/>
                </a:lnSpc>
                <a:buSzPct val="100000"/>
                <a:buAutoNum type="arabicPeriod" startAt="1"/>
                <a:defRPr sz="2000">
                  <a:solidFill>
                    <a:srgbClr val="4181A7"/>
                  </a:solidFill>
                  <a:latin typeface="Avenir Book"/>
                  <a:ea typeface="Avenir Book"/>
                  <a:cs typeface="Avenir Book"/>
                  <a:sym typeface="Avenir Book"/>
                </a:defRPr>
              </a:pPr>
              <a:r>
                <a:t>Purchase</a:t>
              </a:r>
            </a:p>
            <a:p>
              <a:pPr>
                <a:lnSpc>
                  <a:spcPct val="115000"/>
                </a:lnSpc>
                <a:defRPr sz="2000">
                  <a:solidFill>
                    <a:srgbClr val="295269"/>
                  </a:solidFill>
                  <a:latin typeface="Avenir Book"/>
                  <a:ea typeface="Avenir Book"/>
                  <a:cs typeface="Avenir Book"/>
                  <a:sym typeface="Avenir Book"/>
                </a:defRPr>
              </a:pPr>
            </a:p>
            <a:p>
              <a:pPr>
                <a:lnSpc>
                  <a:spcPct val="115000"/>
                </a:lnSpc>
                <a:defRPr sz="2000">
                  <a:solidFill>
                    <a:srgbClr val="295269"/>
                  </a:solidFill>
                  <a:latin typeface="Avenir Book"/>
                  <a:ea typeface="Avenir Book"/>
                  <a:cs typeface="Avenir Book"/>
                  <a:sym typeface="Avenir Book"/>
                </a:defRPr>
              </a:pPr>
            </a:p>
            <a:p>
              <a:pPr>
                <a:lnSpc>
                  <a:spcPct val="115000"/>
                </a:lnSpc>
                <a:defRPr sz="1100">
                  <a:solidFill>
                    <a:srgbClr val="295269"/>
                  </a:solidFill>
                  <a:latin typeface="Avenir Book"/>
                  <a:ea typeface="Avenir Book"/>
                  <a:cs typeface="Avenir Book"/>
                  <a:sym typeface="Avenir Book"/>
                </a:defRPr>
              </a:pPr>
              <a:r>
                <a:t>**We don’t currently have any data tracking the click rate from landing on the WP website to accessing the quiz— so this would be the first step in the funnel if we did</a:t>
              </a:r>
            </a:p>
          </p:txBody>
        </p:sp>
      </p:grpSp>
      <p:grpSp>
        <p:nvGrpSpPr>
          <p:cNvPr id="617" name="Group"/>
          <p:cNvGrpSpPr/>
          <p:nvPr/>
        </p:nvGrpSpPr>
        <p:grpSpPr>
          <a:xfrm>
            <a:off x="7405839" y="-30"/>
            <a:ext cx="1407212" cy="1179842"/>
            <a:chOff x="0" y="0"/>
            <a:chExt cx="1407211" cy="1179840"/>
          </a:xfrm>
        </p:grpSpPr>
        <p:sp>
          <p:nvSpPr>
            <p:cNvPr id="615" name="Rectangle"/>
            <p:cNvSpPr/>
            <p:nvPr/>
          </p:nvSpPr>
          <p:spPr>
            <a:xfrm>
              <a:off x="0" y="0"/>
              <a:ext cx="1407212" cy="1179841"/>
            </a:xfrm>
            <a:prstGeom prst="rect">
              <a:avLst/>
            </a:prstGeom>
            <a:solidFill>
              <a:srgbClr val="FFFFFF"/>
            </a:soli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p>
          </p:txBody>
        </p:sp>
        <p:pic>
          <p:nvPicPr>
            <p:cNvPr id="616" name="glasses.png" descr="glasses.png"/>
            <p:cNvPicPr>
              <a:picLocks noChangeAspect="1"/>
            </p:cNvPicPr>
            <p:nvPr/>
          </p:nvPicPr>
          <p:blipFill>
            <a:blip r:embed="rId2">
              <a:extLst/>
            </a:blip>
            <a:srcRect l="12650" t="16980" r="12505" b="20801"/>
            <a:stretch>
              <a:fillRect/>
            </a:stretch>
          </p:blipFill>
          <p:spPr>
            <a:xfrm>
              <a:off x="88800" y="584560"/>
              <a:ext cx="1229611" cy="425907"/>
            </a:xfrm>
            <a:custGeom>
              <a:avLst/>
              <a:gdLst/>
              <a:ahLst/>
              <a:cxnLst>
                <a:cxn ang="0">
                  <a:pos x="wd2" y="hd2"/>
                </a:cxn>
                <a:cxn ang="5400000">
                  <a:pos x="wd2" y="hd2"/>
                </a:cxn>
                <a:cxn ang="10800000">
                  <a:pos x="wd2" y="hd2"/>
                </a:cxn>
                <a:cxn ang="16200000">
                  <a:pos x="wd2" y="hd2"/>
                </a:cxn>
              </a:cxnLst>
              <a:rect l="0" t="0" r="r" b="b"/>
              <a:pathLst>
                <a:path w="21534" h="20874" fill="norm" stroke="1" extrusionOk="0">
                  <a:moveTo>
                    <a:pt x="16537" y="0"/>
                  </a:moveTo>
                  <a:cubicBezTo>
                    <a:pt x="15136" y="-16"/>
                    <a:pt x="14395" y="428"/>
                    <a:pt x="13235" y="1965"/>
                  </a:cubicBezTo>
                  <a:cubicBezTo>
                    <a:pt x="12391" y="3084"/>
                    <a:pt x="12043" y="3316"/>
                    <a:pt x="11942" y="2859"/>
                  </a:cubicBezTo>
                  <a:cubicBezTo>
                    <a:pt x="11875" y="2552"/>
                    <a:pt x="9779" y="2552"/>
                    <a:pt x="9711" y="2859"/>
                  </a:cubicBezTo>
                  <a:cubicBezTo>
                    <a:pt x="9606" y="3335"/>
                    <a:pt x="9110" y="3072"/>
                    <a:pt x="8488" y="2198"/>
                  </a:cubicBezTo>
                  <a:cubicBezTo>
                    <a:pt x="7337" y="580"/>
                    <a:pt x="6697" y="205"/>
                    <a:pt x="5082" y="214"/>
                  </a:cubicBezTo>
                  <a:cubicBezTo>
                    <a:pt x="4139" y="220"/>
                    <a:pt x="3469" y="363"/>
                    <a:pt x="2587" y="798"/>
                  </a:cubicBezTo>
                  <a:cubicBezTo>
                    <a:pt x="2581" y="825"/>
                    <a:pt x="2577" y="857"/>
                    <a:pt x="2566" y="875"/>
                  </a:cubicBezTo>
                  <a:cubicBezTo>
                    <a:pt x="2533" y="933"/>
                    <a:pt x="2499" y="918"/>
                    <a:pt x="2469" y="856"/>
                  </a:cubicBezTo>
                  <a:cubicBezTo>
                    <a:pt x="2029" y="1081"/>
                    <a:pt x="1545" y="1369"/>
                    <a:pt x="919" y="1770"/>
                  </a:cubicBezTo>
                  <a:cubicBezTo>
                    <a:pt x="264" y="2190"/>
                    <a:pt x="135" y="2335"/>
                    <a:pt x="71" y="2801"/>
                  </a:cubicBezTo>
                  <a:cubicBezTo>
                    <a:pt x="-66" y="3812"/>
                    <a:pt x="-10" y="4425"/>
                    <a:pt x="287" y="5213"/>
                  </a:cubicBezTo>
                  <a:cubicBezTo>
                    <a:pt x="517" y="5825"/>
                    <a:pt x="599" y="6313"/>
                    <a:pt x="704" y="7606"/>
                  </a:cubicBezTo>
                  <a:cubicBezTo>
                    <a:pt x="954" y="10693"/>
                    <a:pt x="1318" y="13635"/>
                    <a:pt x="1614" y="15017"/>
                  </a:cubicBezTo>
                  <a:cubicBezTo>
                    <a:pt x="2272" y="18082"/>
                    <a:pt x="3214" y="19984"/>
                    <a:pt x="4422" y="20677"/>
                  </a:cubicBezTo>
                  <a:cubicBezTo>
                    <a:pt x="6003" y="21584"/>
                    <a:pt x="7788" y="19288"/>
                    <a:pt x="8641" y="15250"/>
                  </a:cubicBezTo>
                  <a:cubicBezTo>
                    <a:pt x="8928" y="13892"/>
                    <a:pt x="9348" y="10607"/>
                    <a:pt x="9517" y="8403"/>
                  </a:cubicBezTo>
                  <a:cubicBezTo>
                    <a:pt x="9586" y="7504"/>
                    <a:pt x="9578" y="7187"/>
                    <a:pt x="9475" y="6750"/>
                  </a:cubicBezTo>
                  <a:cubicBezTo>
                    <a:pt x="9319" y="6083"/>
                    <a:pt x="9445" y="5232"/>
                    <a:pt x="9760" y="4785"/>
                  </a:cubicBezTo>
                  <a:cubicBezTo>
                    <a:pt x="10082" y="4330"/>
                    <a:pt x="11390" y="4390"/>
                    <a:pt x="11734" y="4882"/>
                  </a:cubicBezTo>
                  <a:cubicBezTo>
                    <a:pt x="12144" y="5469"/>
                    <a:pt x="12224" y="5953"/>
                    <a:pt x="12054" y="6789"/>
                  </a:cubicBezTo>
                  <a:cubicBezTo>
                    <a:pt x="11920" y="7441"/>
                    <a:pt x="11926" y="7573"/>
                    <a:pt x="12116" y="9512"/>
                  </a:cubicBezTo>
                  <a:cubicBezTo>
                    <a:pt x="12537" y="13799"/>
                    <a:pt x="12928" y="15886"/>
                    <a:pt x="13687" y="17895"/>
                  </a:cubicBezTo>
                  <a:cubicBezTo>
                    <a:pt x="14597" y="20305"/>
                    <a:pt x="15892" y="21341"/>
                    <a:pt x="17107" y="20638"/>
                  </a:cubicBezTo>
                  <a:cubicBezTo>
                    <a:pt x="17949" y="20150"/>
                    <a:pt x="18572" y="19265"/>
                    <a:pt x="19129" y="17779"/>
                  </a:cubicBezTo>
                  <a:cubicBezTo>
                    <a:pt x="19951" y="15586"/>
                    <a:pt x="20308" y="13567"/>
                    <a:pt x="20756" y="8656"/>
                  </a:cubicBezTo>
                  <a:cubicBezTo>
                    <a:pt x="20953" y="6488"/>
                    <a:pt x="21048" y="5874"/>
                    <a:pt x="21263" y="5252"/>
                  </a:cubicBezTo>
                  <a:cubicBezTo>
                    <a:pt x="21490" y="4597"/>
                    <a:pt x="21531" y="4308"/>
                    <a:pt x="21534" y="3268"/>
                  </a:cubicBezTo>
                  <a:lnTo>
                    <a:pt x="21534" y="2062"/>
                  </a:lnTo>
                  <a:lnTo>
                    <a:pt x="21124" y="1770"/>
                  </a:lnTo>
                  <a:cubicBezTo>
                    <a:pt x="20897" y="1611"/>
                    <a:pt x="20019" y="1142"/>
                    <a:pt x="19178" y="739"/>
                  </a:cubicBezTo>
                  <a:cubicBezTo>
                    <a:pt x="18000" y="176"/>
                    <a:pt x="17396" y="10"/>
                    <a:pt x="16537" y="0"/>
                  </a:cubicBezTo>
                  <a:close/>
                  <a:moveTo>
                    <a:pt x="16335" y="603"/>
                  </a:moveTo>
                  <a:cubicBezTo>
                    <a:pt x="17077" y="555"/>
                    <a:pt x="17827" y="759"/>
                    <a:pt x="18385" y="1245"/>
                  </a:cubicBezTo>
                  <a:cubicBezTo>
                    <a:pt x="18810" y="1614"/>
                    <a:pt x="19051" y="2015"/>
                    <a:pt x="19352" y="2801"/>
                  </a:cubicBezTo>
                  <a:cubicBezTo>
                    <a:pt x="19573" y="3381"/>
                    <a:pt x="19755" y="3947"/>
                    <a:pt x="19755" y="4065"/>
                  </a:cubicBezTo>
                  <a:cubicBezTo>
                    <a:pt x="19755" y="4184"/>
                    <a:pt x="19286" y="5710"/>
                    <a:pt x="18712" y="7450"/>
                  </a:cubicBezTo>
                  <a:cubicBezTo>
                    <a:pt x="17624" y="10751"/>
                    <a:pt x="17524" y="11181"/>
                    <a:pt x="17524" y="12488"/>
                  </a:cubicBezTo>
                  <a:cubicBezTo>
                    <a:pt x="17524" y="14042"/>
                    <a:pt x="17783" y="13499"/>
                    <a:pt x="18782" y="9881"/>
                  </a:cubicBezTo>
                  <a:cubicBezTo>
                    <a:pt x="20126" y="5012"/>
                    <a:pt x="19969" y="5487"/>
                    <a:pt x="20067" y="6011"/>
                  </a:cubicBezTo>
                  <a:cubicBezTo>
                    <a:pt x="20237" y="6913"/>
                    <a:pt x="20267" y="8749"/>
                    <a:pt x="20137" y="10504"/>
                  </a:cubicBezTo>
                  <a:cubicBezTo>
                    <a:pt x="19860" y="14241"/>
                    <a:pt x="19010" y="17420"/>
                    <a:pt x="17878" y="18985"/>
                  </a:cubicBezTo>
                  <a:cubicBezTo>
                    <a:pt x="17333" y="19739"/>
                    <a:pt x="17176" y="19858"/>
                    <a:pt x="16544" y="19918"/>
                  </a:cubicBezTo>
                  <a:cubicBezTo>
                    <a:pt x="15389" y="20028"/>
                    <a:pt x="14657" y="19271"/>
                    <a:pt x="13826" y="17117"/>
                  </a:cubicBezTo>
                  <a:cubicBezTo>
                    <a:pt x="13244" y="15609"/>
                    <a:pt x="12937" y="14074"/>
                    <a:pt x="12860" y="12352"/>
                  </a:cubicBezTo>
                  <a:cubicBezTo>
                    <a:pt x="12829" y="11652"/>
                    <a:pt x="12741" y="10449"/>
                    <a:pt x="12672" y="9687"/>
                  </a:cubicBezTo>
                  <a:cubicBezTo>
                    <a:pt x="12531" y="8112"/>
                    <a:pt x="12570" y="7030"/>
                    <a:pt x="12825" y="5369"/>
                  </a:cubicBezTo>
                  <a:cubicBezTo>
                    <a:pt x="13049" y="3910"/>
                    <a:pt x="13747" y="2124"/>
                    <a:pt x="14326" y="1517"/>
                  </a:cubicBezTo>
                  <a:cubicBezTo>
                    <a:pt x="14857" y="962"/>
                    <a:pt x="15593" y="651"/>
                    <a:pt x="16335" y="603"/>
                  </a:cubicBezTo>
                  <a:close/>
                  <a:moveTo>
                    <a:pt x="5374" y="700"/>
                  </a:moveTo>
                  <a:cubicBezTo>
                    <a:pt x="5979" y="761"/>
                    <a:pt x="6582" y="1018"/>
                    <a:pt x="7098" y="1498"/>
                  </a:cubicBezTo>
                  <a:cubicBezTo>
                    <a:pt x="7548" y="1917"/>
                    <a:pt x="7737" y="2276"/>
                    <a:pt x="8155" y="3443"/>
                  </a:cubicBezTo>
                  <a:cubicBezTo>
                    <a:pt x="8674" y="4895"/>
                    <a:pt x="8903" y="6232"/>
                    <a:pt x="8940" y="8072"/>
                  </a:cubicBezTo>
                  <a:cubicBezTo>
                    <a:pt x="8962" y="9189"/>
                    <a:pt x="8589" y="13785"/>
                    <a:pt x="8412" y="14608"/>
                  </a:cubicBezTo>
                  <a:cubicBezTo>
                    <a:pt x="7891" y="17017"/>
                    <a:pt x="7220" y="18576"/>
                    <a:pt x="6347" y="19393"/>
                  </a:cubicBezTo>
                  <a:cubicBezTo>
                    <a:pt x="5293" y="20382"/>
                    <a:pt x="4189" y="20079"/>
                    <a:pt x="3345" y="18557"/>
                  </a:cubicBezTo>
                  <a:cubicBezTo>
                    <a:pt x="2901" y="17756"/>
                    <a:pt x="2221" y="15717"/>
                    <a:pt x="1955" y="14414"/>
                  </a:cubicBezTo>
                  <a:cubicBezTo>
                    <a:pt x="1569" y="12524"/>
                    <a:pt x="1399" y="10797"/>
                    <a:pt x="1392" y="8578"/>
                  </a:cubicBezTo>
                  <a:cubicBezTo>
                    <a:pt x="1383" y="5852"/>
                    <a:pt x="1463" y="5637"/>
                    <a:pt x="1962" y="7139"/>
                  </a:cubicBezTo>
                  <a:cubicBezTo>
                    <a:pt x="3454" y="11630"/>
                    <a:pt x="3632" y="12118"/>
                    <a:pt x="3804" y="12118"/>
                  </a:cubicBezTo>
                  <a:cubicBezTo>
                    <a:pt x="3969" y="12118"/>
                    <a:pt x="3986" y="12038"/>
                    <a:pt x="3936" y="11165"/>
                  </a:cubicBezTo>
                  <a:cubicBezTo>
                    <a:pt x="3855" y="9755"/>
                    <a:pt x="3762" y="9410"/>
                    <a:pt x="2768" y="6789"/>
                  </a:cubicBezTo>
                  <a:cubicBezTo>
                    <a:pt x="2268" y="5470"/>
                    <a:pt x="1846" y="4296"/>
                    <a:pt x="1830" y="4182"/>
                  </a:cubicBezTo>
                  <a:cubicBezTo>
                    <a:pt x="1780" y="3840"/>
                    <a:pt x="2252" y="2630"/>
                    <a:pt x="2650" y="2062"/>
                  </a:cubicBezTo>
                  <a:cubicBezTo>
                    <a:pt x="3345" y="1069"/>
                    <a:pt x="4366" y="599"/>
                    <a:pt x="5374" y="700"/>
                  </a:cubicBezTo>
                  <a:close/>
                </a:path>
              </a:pathLst>
            </a:custGeom>
            <a:ln w="12700" cap="flat">
              <a:noFill/>
              <a:miter lim="400000"/>
            </a:ln>
            <a:effectLst/>
          </p:spPr>
        </p:pic>
      </p:gr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9" name="Shape 322"/>
          <p:cNvSpPr txBox="1"/>
          <p:nvPr/>
        </p:nvSpPr>
        <p:spPr>
          <a:xfrm>
            <a:off x="311699" y="528275"/>
            <a:ext cx="8520602" cy="601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spAutoFit/>
          </a:bodyPr>
          <a:lstStyle>
            <a:lvl1pPr>
              <a:defRPr sz="2400">
                <a:solidFill>
                  <a:srgbClr val="295269"/>
                </a:solidFill>
                <a:latin typeface="Avenir Heavy"/>
                <a:ea typeface="Avenir Heavy"/>
                <a:cs typeface="Avenir Heavy"/>
                <a:sym typeface="Avenir Heavy"/>
              </a:defRPr>
            </a:lvl1pPr>
          </a:lstStyle>
          <a:p>
            <a:pPr/>
            <a:r>
              <a:t>Conversion Rates Through the Funnel</a:t>
            </a:r>
          </a:p>
        </p:txBody>
      </p:sp>
      <p:grpSp>
        <p:nvGrpSpPr>
          <p:cNvPr id="622" name="Shape 323"/>
          <p:cNvGrpSpPr/>
          <p:nvPr/>
        </p:nvGrpSpPr>
        <p:grpSpPr>
          <a:xfrm>
            <a:off x="5179100" y="1201325"/>
            <a:ext cx="3870901" cy="3746401"/>
            <a:chOff x="0" y="0"/>
            <a:chExt cx="3870900" cy="3746400"/>
          </a:xfrm>
        </p:grpSpPr>
        <p:sp>
          <p:nvSpPr>
            <p:cNvPr id="620" name="Rectangle"/>
            <p:cNvSpPr/>
            <p:nvPr/>
          </p:nvSpPr>
          <p:spPr>
            <a:xfrm>
              <a:off x="-1" y="-1"/>
              <a:ext cx="3870902" cy="3746402"/>
            </a:xfrm>
            <a:prstGeom prst="rect">
              <a:avLst/>
            </a:prstGeom>
            <a:solidFill>
              <a:srgbClr val="D9D9D9"/>
            </a:solidFill>
            <a:ln w="12700" cap="flat">
              <a:noFill/>
              <a:miter lim="400000"/>
            </a:ln>
            <a:effectLst/>
          </p:spPr>
          <p:txBody>
            <a:bodyPr wrap="square" lIns="45719" tIns="45719" rIns="45719" bIns="45719" numCol="1" anchor="t">
              <a:noAutofit/>
            </a:bodyPr>
            <a:lstStyle/>
            <a:p>
              <a:pPr>
                <a:defRPr sz="900">
                  <a:latin typeface="Courier New"/>
                  <a:ea typeface="Courier New"/>
                  <a:cs typeface="Courier New"/>
                  <a:sym typeface="Courier New"/>
                </a:defRPr>
              </a:pPr>
            </a:p>
          </p:txBody>
        </p:sp>
        <p:sp>
          <p:nvSpPr>
            <p:cNvPr id="621" name="--Calculate the conversion rate from quiz to home try on…"/>
            <p:cNvSpPr txBox="1"/>
            <p:nvPr/>
          </p:nvSpPr>
          <p:spPr>
            <a:xfrm>
              <a:off x="-1" y="-1"/>
              <a:ext cx="3870902" cy="32943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p>
              <a:pPr>
                <a:defRPr sz="900">
                  <a:latin typeface="Courier New"/>
                  <a:ea typeface="Courier New"/>
                  <a:cs typeface="Courier New"/>
                  <a:sym typeface="Courier New"/>
                </a:defRPr>
              </a:pPr>
            </a:p>
            <a:p>
              <a:pPr>
                <a:defRPr sz="900">
                  <a:latin typeface="Courier New"/>
                  <a:ea typeface="Courier New"/>
                  <a:cs typeface="Courier New"/>
                  <a:sym typeface="Courier New"/>
                </a:defRPr>
              </a:pPr>
            </a:p>
            <a:p>
              <a:pPr>
                <a:defRPr sz="1300">
                  <a:latin typeface="Courier New"/>
                  <a:ea typeface="Courier New"/>
                  <a:cs typeface="Courier New"/>
                  <a:sym typeface="Courier New"/>
                </a:defRPr>
              </a:pPr>
              <a:r>
                <a:t>--Calculate the conversion rate from quiz to home try on</a:t>
              </a:r>
            </a:p>
            <a:p>
              <a:pPr>
                <a:defRPr sz="1300">
                  <a:latin typeface="Courier New"/>
                  <a:ea typeface="Courier New"/>
                  <a:cs typeface="Courier New"/>
                  <a:sym typeface="Courier New"/>
                </a:defRPr>
              </a:pPr>
            </a:p>
            <a:p>
              <a:pPr>
                <a:defRPr sz="1300">
                  <a:latin typeface="Courier New"/>
                  <a:ea typeface="Courier New"/>
                  <a:cs typeface="Courier New"/>
                  <a:sym typeface="Courier New"/>
                </a:defRPr>
              </a:pPr>
              <a:r>
                <a:t>SELECT 100.0 * AVG(is_home_try_on) </a:t>
              </a:r>
            </a:p>
            <a:p>
              <a:pPr>
                <a:defRPr sz="1300">
                  <a:latin typeface="Courier New"/>
                  <a:ea typeface="Courier New"/>
                  <a:cs typeface="Courier New"/>
                  <a:sym typeface="Courier New"/>
                </a:defRPr>
              </a:pPr>
              <a:r>
                <a:t>FROM funnel;</a:t>
              </a:r>
            </a:p>
            <a:p>
              <a:pPr>
                <a:defRPr sz="1300">
                  <a:latin typeface="Courier New"/>
                  <a:ea typeface="Courier New"/>
                  <a:cs typeface="Courier New"/>
                  <a:sym typeface="Courier New"/>
                </a:defRPr>
              </a:pPr>
              <a:r>
                <a:t> -- 75%</a:t>
              </a:r>
            </a:p>
            <a:p>
              <a:pPr>
                <a:defRPr sz="1300">
                  <a:latin typeface="Courier New"/>
                  <a:ea typeface="Courier New"/>
                  <a:cs typeface="Courier New"/>
                  <a:sym typeface="Courier New"/>
                </a:defRPr>
              </a:pPr>
            </a:p>
            <a:p>
              <a:pPr>
                <a:defRPr sz="1300">
                  <a:latin typeface="Courier New"/>
                  <a:ea typeface="Courier New"/>
                  <a:cs typeface="Courier New"/>
                  <a:sym typeface="Courier New"/>
                </a:defRPr>
              </a:pPr>
              <a:r>
                <a:t>--Calculate the conversion rate from try-on to purchase</a:t>
              </a:r>
            </a:p>
            <a:p>
              <a:pPr>
                <a:defRPr sz="1300">
                  <a:latin typeface="Courier New"/>
                  <a:ea typeface="Courier New"/>
                  <a:cs typeface="Courier New"/>
                  <a:sym typeface="Courier New"/>
                </a:defRPr>
              </a:pPr>
            </a:p>
            <a:p>
              <a:pPr lvl="2">
                <a:defRPr sz="1300">
                  <a:latin typeface="Courier New"/>
                  <a:ea typeface="Courier New"/>
                  <a:cs typeface="Courier New"/>
                  <a:sym typeface="Courier New"/>
                </a:defRPr>
              </a:pPr>
              <a:r>
                <a:t>SELECT 100.0 * SUM(is_purchase) /           </a:t>
              </a:r>
            </a:p>
            <a:p>
              <a:pPr lvl="2">
                <a:defRPr sz="1300">
                  <a:latin typeface="Courier New"/>
                  <a:ea typeface="Courier New"/>
                  <a:cs typeface="Courier New"/>
                  <a:sym typeface="Courier New"/>
                </a:defRPr>
              </a:pPr>
              <a:r>
                <a:t>             SUM(is_home_try_on)</a:t>
              </a:r>
            </a:p>
            <a:p>
              <a:pPr>
                <a:defRPr sz="1300">
                  <a:latin typeface="Courier New"/>
                  <a:ea typeface="Courier New"/>
                  <a:cs typeface="Courier New"/>
                  <a:sym typeface="Courier New"/>
                </a:defRPr>
              </a:pPr>
              <a:r>
                <a:t>FROM funnel;</a:t>
              </a:r>
            </a:p>
            <a:p>
              <a:pPr>
                <a:defRPr sz="1300">
                  <a:latin typeface="Courier New"/>
                  <a:ea typeface="Courier New"/>
                  <a:cs typeface="Courier New"/>
                  <a:sym typeface="Courier New"/>
                </a:defRPr>
              </a:pPr>
              <a:r>
                <a:t>  -- 66%</a:t>
              </a:r>
            </a:p>
          </p:txBody>
        </p:sp>
      </p:grpSp>
      <p:grpSp>
        <p:nvGrpSpPr>
          <p:cNvPr id="625" name="Shape 324"/>
          <p:cNvGrpSpPr/>
          <p:nvPr/>
        </p:nvGrpSpPr>
        <p:grpSpPr>
          <a:xfrm>
            <a:off x="177974" y="1201325"/>
            <a:ext cx="4920902" cy="2026573"/>
            <a:chOff x="0" y="0"/>
            <a:chExt cx="4920900" cy="2026572"/>
          </a:xfrm>
        </p:grpSpPr>
        <p:sp>
          <p:nvSpPr>
            <p:cNvPr id="623" name="Rectangle"/>
            <p:cNvSpPr/>
            <p:nvPr/>
          </p:nvSpPr>
          <p:spPr>
            <a:xfrm>
              <a:off x="-1" y="0"/>
              <a:ext cx="4920902" cy="1832999"/>
            </a:xfrm>
            <a:prstGeom prst="rect">
              <a:avLst/>
            </a:prstGeom>
            <a:noFill/>
            <a:ln w="9525" cap="flat">
              <a:solidFill>
                <a:srgbClr val="B7B7B7"/>
              </a:solidFill>
              <a:prstDash val="solid"/>
              <a:round/>
            </a:ln>
            <a:effectLst/>
          </p:spPr>
          <p:txBody>
            <a:bodyPr wrap="square" lIns="45719" tIns="45719" rIns="45719" bIns="45719" numCol="1" anchor="t">
              <a:noAutofit/>
            </a:bodyPr>
            <a:lstStyle/>
            <a:p>
              <a:pPr>
                <a:lnSpc>
                  <a:spcPct val="115000"/>
                </a:lnSpc>
                <a:defRPr sz="1200">
                  <a:latin typeface="Roboto"/>
                  <a:ea typeface="Roboto"/>
                  <a:cs typeface="Roboto"/>
                  <a:sym typeface="Roboto"/>
                </a:defRPr>
              </a:pPr>
            </a:p>
          </p:txBody>
        </p:sp>
        <p:sp>
          <p:nvSpPr>
            <p:cNvPr id="624" name="The rate of people moving from the style quiz to home try-on is higher than the rate from home try-on to purchase…"/>
            <p:cNvSpPr txBox="1"/>
            <p:nvPr/>
          </p:nvSpPr>
          <p:spPr>
            <a:xfrm>
              <a:off x="4762" y="4762"/>
              <a:ext cx="4911376" cy="20218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noAutofit/>
            </a:bodyPr>
            <a:lstStyle/>
            <a:p>
              <a:pPr indent="152400">
                <a:lnSpc>
                  <a:spcPct val="115000"/>
                </a:lnSpc>
                <a:buClr>
                  <a:srgbClr val="000000"/>
                </a:buClr>
                <a:buFont typeface="Helvetica"/>
                <a:defRPr sz="1300">
                  <a:solidFill>
                    <a:srgbClr val="295269"/>
                  </a:solidFill>
                  <a:latin typeface="Avenir Book"/>
                  <a:ea typeface="Avenir Book"/>
                  <a:cs typeface="Avenir Book"/>
                  <a:sym typeface="Avenir Book"/>
                </a:defRPr>
              </a:pPr>
              <a:r>
                <a:t>The rate of people moving from the </a:t>
              </a:r>
              <a:r>
                <a:rPr>
                  <a:solidFill>
                    <a:srgbClr val="4181A7"/>
                  </a:solidFill>
                </a:rPr>
                <a:t>style quiz to home try-on</a:t>
              </a:r>
              <a:r>
                <a:t> is </a:t>
              </a:r>
              <a:r>
                <a:rPr>
                  <a:solidFill>
                    <a:srgbClr val="4181A7"/>
                  </a:solidFill>
                </a:rPr>
                <a:t>higher than</a:t>
              </a:r>
              <a:r>
                <a:t> the rate from </a:t>
              </a:r>
              <a:r>
                <a:rPr>
                  <a:solidFill>
                    <a:srgbClr val="4181A7"/>
                  </a:solidFill>
                </a:rPr>
                <a:t>home try-on to purchase</a:t>
              </a:r>
            </a:p>
            <a:p>
              <a:pPr marL="685800" indent="-228600">
                <a:lnSpc>
                  <a:spcPct val="115000"/>
                </a:lnSpc>
                <a:buClr>
                  <a:srgbClr val="295269"/>
                </a:buClr>
                <a:buSzPts val="1300"/>
                <a:buFont typeface="Helvetica"/>
                <a:buChar char="●"/>
                <a:defRPr sz="1300">
                  <a:solidFill>
                    <a:srgbClr val="295269"/>
                  </a:solidFill>
                  <a:latin typeface="Avenir Book"/>
                  <a:ea typeface="Avenir Book"/>
                  <a:cs typeface="Avenir Book"/>
                  <a:sym typeface="Avenir Book"/>
                </a:defRPr>
              </a:pPr>
              <a:r>
                <a:t>Maybe we need to recommend the hottest selling frames for their preferences</a:t>
              </a:r>
            </a:p>
            <a:p>
              <a:pPr marL="685800" indent="-228600">
                <a:lnSpc>
                  <a:spcPct val="115000"/>
                </a:lnSpc>
                <a:buClr>
                  <a:srgbClr val="295269"/>
                </a:buClr>
                <a:buSzPts val="1300"/>
                <a:buFont typeface="Helvetica"/>
                <a:buChar char="●"/>
                <a:defRPr sz="1300">
                  <a:solidFill>
                    <a:srgbClr val="295269"/>
                  </a:solidFill>
                  <a:latin typeface="Avenir Book"/>
                  <a:ea typeface="Avenir Book"/>
                  <a:cs typeface="Avenir Book"/>
                  <a:sym typeface="Avenir Book"/>
                </a:defRPr>
              </a:pPr>
              <a:r>
                <a:t>Maybe we need to send them </a:t>
              </a:r>
              <a:r>
                <a:rPr>
                  <a:solidFill>
                    <a:srgbClr val="4181A7"/>
                  </a:solidFill>
                </a:rPr>
                <a:t>more frames</a:t>
              </a:r>
              <a:r>
                <a:t> to try on</a:t>
              </a:r>
            </a:p>
            <a:p>
              <a:pPr indent="152400">
                <a:lnSpc>
                  <a:spcPct val="115000"/>
                </a:lnSpc>
                <a:buClr>
                  <a:srgbClr val="000000"/>
                </a:buClr>
                <a:buFont typeface="Helvetica"/>
                <a:defRPr sz="1200">
                  <a:solidFill>
                    <a:srgbClr val="295269"/>
                  </a:solidFill>
                  <a:latin typeface="Avenir Book"/>
                  <a:ea typeface="Avenir Book"/>
                  <a:cs typeface="Avenir Book"/>
                  <a:sym typeface="Avenir Book"/>
                </a:defRPr>
              </a:pPr>
            </a:p>
          </p:txBody>
        </p:sp>
      </p:grpSp>
      <p:graphicFrame>
        <p:nvGraphicFramePr>
          <p:cNvPr id="626" name="Shape 325"/>
          <p:cNvGraphicFramePr/>
          <p:nvPr/>
        </p:nvGraphicFramePr>
        <p:xfrm>
          <a:off x="177975" y="3188999"/>
          <a:ext cx="4920901" cy="17587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459350"/>
                <a:gridCol w="1868700"/>
                <a:gridCol w="1592850"/>
              </a:tblGrid>
              <a:tr h="416800">
                <a:tc>
                  <a:txBody>
                    <a:bodyPr/>
                    <a:lstStyle/>
                    <a:p>
                      <a:pPr algn="l">
                        <a:defRPr sz="1800"/>
                      </a:pPr>
                      <a:r>
                        <a:rPr sz="1000">
                          <a:solidFill>
                            <a:srgbClr val="FFFFFF"/>
                          </a:solidFill>
                          <a:latin typeface="Avenir Heavy"/>
                          <a:ea typeface="Avenir Heavy"/>
                          <a:cs typeface="Avenir Heavy"/>
                          <a:sym typeface="Avenir Heavy"/>
                        </a:rPr>
                        <a:t>Sample</a:t>
                      </a:r>
                    </a:p>
                  </a:txBody>
                  <a:tcPr marL="91425" marR="91425" marT="91425" marB="91425" anchor="t" anchorCtr="0" horzOverflow="overflow">
                    <a:solidFill>
                      <a:srgbClr val="204056">
                        <a:alpha val="82490"/>
                      </a:srgbClr>
                    </a:solidFill>
                  </a:tcPr>
                </a:tc>
                <a:tc>
                  <a:txBody>
                    <a:bodyPr/>
                    <a:lstStyle/>
                    <a:p>
                      <a:pPr algn="l">
                        <a:defRPr sz="1800"/>
                      </a:pPr>
                      <a:r>
                        <a:rPr sz="1000">
                          <a:solidFill>
                            <a:srgbClr val="FFFFFF"/>
                          </a:solidFill>
                          <a:latin typeface="Avenir Heavy"/>
                          <a:ea typeface="Avenir Heavy"/>
                          <a:cs typeface="Avenir Heavy"/>
                          <a:sym typeface="Avenir Heavy"/>
                        </a:rPr>
                        <a:t>Survey to Try-On Conversion</a:t>
                      </a:r>
                    </a:p>
                  </a:txBody>
                  <a:tcPr marL="91425" marR="91425" marT="91425" marB="91425" anchor="t" anchorCtr="0" horzOverflow="overflow">
                    <a:solidFill>
                      <a:srgbClr val="204056">
                        <a:alpha val="82490"/>
                      </a:srgbClr>
                    </a:solidFill>
                  </a:tcPr>
                </a:tc>
                <a:tc>
                  <a:txBody>
                    <a:bodyPr/>
                    <a:lstStyle/>
                    <a:p>
                      <a:pPr algn="l">
                        <a:defRPr sz="1800"/>
                      </a:pPr>
                      <a:r>
                        <a:rPr sz="1000">
                          <a:solidFill>
                            <a:srgbClr val="FFFFFF"/>
                          </a:solidFill>
                          <a:latin typeface="Avenir Heavy"/>
                          <a:ea typeface="Avenir Heavy"/>
                          <a:cs typeface="Avenir Heavy"/>
                          <a:sym typeface="Avenir Heavy"/>
                        </a:rPr>
                        <a:t>Try-On to Purchase Conversion</a:t>
                      </a:r>
                    </a:p>
                  </a:txBody>
                  <a:tcPr marL="91425" marR="91425" marT="91425" marB="91425" anchor="t" anchorCtr="0" horzOverflow="overflow">
                    <a:solidFill>
                      <a:srgbClr val="204056">
                        <a:alpha val="82490"/>
                      </a:srgbClr>
                    </a:solidFill>
                  </a:tcPr>
                </a:tc>
              </a:tr>
              <a:tr h="335475">
                <a:tc>
                  <a:txBody>
                    <a:bodyPr/>
                    <a:lstStyle/>
                    <a:p>
                      <a:pPr algn="l">
                        <a:defRPr sz="1800"/>
                      </a:pPr>
                      <a:r>
                        <a:rPr sz="800">
                          <a:solidFill>
                            <a:srgbClr val="295269"/>
                          </a:solidFill>
                          <a:latin typeface="Avenir Book"/>
                          <a:ea typeface="Avenir Book"/>
                          <a:cs typeface="Avenir Book"/>
                          <a:sym typeface="Avenir Book"/>
                        </a:rPr>
                        <a:t>Everyone surveyed</a:t>
                      </a:r>
                    </a:p>
                  </a:txBody>
                  <a:tcPr marL="91425" marR="91425" marT="91425" marB="91425" anchor="t" anchorCtr="0" horzOverflow="overflow"/>
                </a:tc>
                <a:tc>
                  <a:txBody>
                    <a:bodyPr/>
                    <a:lstStyle/>
                    <a:p>
                      <a:pPr algn="l">
                        <a:defRPr sz="1800"/>
                      </a:pPr>
                      <a:r>
                        <a:rPr sz="800">
                          <a:solidFill>
                            <a:srgbClr val="295269"/>
                          </a:solidFill>
                          <a:latin typeface="Avenir Book"/>
                          <a:ea typeface="Avenir Book"/>
                          <a:cs typeface="Avenir Book"/>
                          <a:sym typeface="Avenir Book"/>
                        </a:rPr>
                        <a:t>75%</a:t>
                      </a:r>
                    </a:p>
                  </a:txBody>
                  <a:tcPr marL="91425" marR="91425" marT="91425" marB="91425" anchor="t" anchorCtr="0" horzOverflow="overflow"/>
                </a:tc>
                <a:tc>
                  <a:txBody>
                    <a:bodyPr/>
                    <a:lstStyle/>
                    <a:p>
                      <a:pPr algn="l">
                        <a:defRPr sz="1800"/>
                      </a:pPr>
                      <a:r>
                        <a:rPr sz="800">
                          <a:solidFill>
                            <a:srgbClr val="295269"/>
                          </a:solidFill>
                          <a:latin typeface="Avenir Book"/>
                          <a:ea typeface="Avenir Book"/>
                          <a:cs typeface="Avenir Book"/>
                          <a:sym typeface="Avenir Book"/>
                        </a:rPr>
                        <a:t>66%</a:t>
                      </a:r>
                    </a:p>
                  </a:txBody>
                  <a:tcPr marL="91425" marR="91425" marT="91425" marB="91425" anchor="t" anchorCtr="0" horzOverflow="overflow"/>
                </a:tc>
              </a:tr>
            </a:tbl>
          </a:graphicData>
        </a:graphic>
      </p:graphicFrame>
      <p:grpSp>
        <p:nvGrpSpPr>
          <p:cNvPr id="629" name="Group"/>
          <p:cNvGrpSpPr/>
          <p:nvPr/>
        </p:nvGrpSpPr>
        <p:grpSpPr>
          <a:xfrm>
            <a:off x="7405839" y="-30"/>
            <a:ext cx="1407212" cy="1179842"/>
            <a:chOff x="0" y="0"/>
            <a:chExt cx="1407211" cy="1179840"/>
          </a:xfrm>
        </p:grpSpPr>
        <p:sp>
          <p:nvSpPr>
            <p:cNvPr id="627" name="Rectangle"/>
            <p:cNvSpPr/>
            <p:nvPr/>
          </p:nvSpPr>
          <p:spPr>
            <a:xfrm>
              <a:off x="0" y="0"/>
              <a:ext cx="1407212" cy="1179841"/>
            </a:xfrm>
            <a:prstGeom prst="rect">
              <a:avLst/>
            </a:prstGeom>
            <a:solidFill>
              <a:srgbClr val="FFFFFF"/>
            </a:soli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p>
          </p:txBody>
        </p:sp>
        <p:pic>
          <p:nvPicPr>
            <p:cNvPr id="628" name="glasses.png" descr="glasses.png"/>
            <p:cNvPicPr>
              <a:picLocks noChangeAspect="1"/>
            </p:cNvPicPr>
            <p:nvPr/>
          </p:nvPicPr>
          <p:blipFill>
            <a:blip r:embed="rId2">
              <a:extLst/>
            </a:blip>
            <a:srcRect l="12650" t="16980" r="12505" b="20801"/>
            <a:stretch>
              <a:fillRect/>
            </a:stretch>
          </p:blipFill>
          <p:spPr>
            <a:xfrm>
              <a:off x="88800" y="584560"/>
              <a:ext cx="1229611" cy="425907"/>
            </a:xfrm>
            <a:custGeom>
              <a:avLst/>
              <a:gdLst/>
              <a:ahLst/>
              <a:cxnLst>
                <a:cxn ang="0">
                  <a:pos x="wd2" y="hd2"/>
                </a:cxn>
                <a:cxn ang="5400000">
                  <a:pos x="wd2" y="hd2"/>
                </a:cxn>
                <a:cxn ang="10800000">
                  <a:pos x="wd2" y="hd2"/>
                </a:cxn>
                <a:cxn ang="16200000">
                  <a:pos x="wd2" y="hd2"/>
                </a:cxn>
              </a:cxnLst>
              <a:rect l="0" t="0" r="r" b="b"/>
              <a:pathLst>
                <a:path w="21534" h="20874" fill="norm" stroke="1" extrusionOk="0">
                  <a:moveTo>
                    <a:pt x="16537" y="0"/>
                  </a:moveTo>
                  <a:cubicBezTo>
                    <a:pt x="15136" y="-16"/>
                    <a:pt x="14395" y="428"/>
                    <a:pt x="13235" y="1965"/>
                  </a:cubicBezTo>
                  <a:cubicBezTo>
                    <a:pt x="12391" y="3084"/>
                    <a:pt x="12043" y="3316"/>
                    <a:pt x="11942" y="2859"/>
                  </a:cubicBezTo>
                  <a:cubicBezTo>
                    <a:pt x="11875" y="2552"/>
                    <a:pt x="9779" y="2552"/>
                    <a:pt x="9711" y="2859"/>
                  </a:cubicBezTo>
                  <a:cubicBezTo>
                    <a:pt x="9606" y="3335"/>
                    <a:pt x="9110" y="3072"/>
                    <a:pt x="8488" y="2198"/>
                  </a:cubicBezTo>
                  <a:cubicBezTo>
                    <a:pt x="7337" y="580"/>
                    <a:pt x="6697" y="205"/>
                    <a:pt x="5082" y="214"/>
                  </a:cubicBezTo>
                  <a:cubicBezTo>
                    <a:pt x="4139" y="220"/>
                    <a:pt x="3469" y="363"/>
                    <a:pt x="2587" y="798"/>
                  </a:cubicBezTo>
                  <a:cubicBezTo>
                    <a:pt x="2581" y="825"/>
                    <a:pt x="2577" y="857"/>
                    <a:pt x="2566" y="875"/>
                  </a:cubicBezTo>
                  <a:cubicBezTo>
                    <a:pt x="2533" y="933"/>
                    <a:pt x="2499" y="918"/>
                    <a:pt x="2469" y="856"/>
                  </a:cubicBezTo>
                  <a:cubicBezTo>
                    <a:pt x="2029" y="1081"/>
                    <a:pt x="1545" y="1369"/>
                    <a:pt x="919" y="1770"/>
                  </a:cubicBezTo>
                  <a:cubicBezTo>
                    <a:pt x="264" y="2190"/>
                    <a:pt x="135" y="2335"/>
                    <a:pt x="71" y="2801"/>
                  </a:cubicBezTo>
                  <a:cubicBezTo>
                    <a:pt x="-66" y="3812"/>
                    <a:pt x="-10" y="4425"/>
                    <a:pt x="287" y="5213"/>
                  </a:cubicBezTo>
                  <a:cubicBezTo>
                    <a:pt x="517" y="5825"/>
                    <a:pt x="599" y="6313"/>
                    <a:pt x="704" y="7606"/>
                  </a:cubicBezTo>
                  <a:cubicBezTo>
                    <a:pt x="954" y="10693"/>
                    <a:pt x="1318" y="13635"/>
                    <a:pt x="1614" y="15017"/>
                  </a:cubicBezTo>
                  <a:cubicBezTo>
                    <a:pt x="2272" y="18082"/>
                    <a:pt x="3214" y="19984"/>
                    <a:pt x="4422" y="20677"/>
                  </a:cubicBezTo>
                  <a:cubicBezTo>
                    <a:pt x="6003" y="21584"/>
                    <a:pt x="7788" y="19288"/>
                    <a:pt x="8641" y="15250"/>
                  </a:cubicBezTo>
                  <a:cubicBezTo>
                    <a:pt x="8928" y="13892"/>
                    <a:pt x="9348" y="10607"/>
                    <a:pt x="9517" y="8403"/>
                  </a:cubicBezTo>
                  <a:cubicBezTo>
                    <a:pt x="9586" y="7504"/>
                    <a:pt x="9578" y="7187"/>
                    <a:pt x="9475" y="6750"/>
                  </a:cubicBezTo>
                  <a:cubicBezTo>
                    <a:pt x="9319" y="6083"/>
                    <a:pt x="9445" y="5232"/>
                    <a:pt x="9760" y="4785"/>
                  </a:cubicBezTo>
                  <a:cubicBezTo>
                    <a:pt x="10082" y="4330"/>
                    <a:pt x="11390" y="4390"/>
                    <a:pt x="11734" y="4882"/>
                  </a:cubicBezTo>
                  <a:cubicBezTo>
                    <a:pt x="12144" y="5469"/>
                    <a:pt x="12224" y="5953"/>
                    <a:pt x="12054" y="6789"/>
                  </a:cubicBezTo>
                  <a:cubicBezTo>
                    <a:pt x="11920" y="7441"/>
                    <a:pt x="11926" y="7573"/>
                    <a:pt x="12116" y="9512"/>
                  </a:cubicBezTo>
                  <a:cubicBezTo>
                    <a:pt x="12537" y="13799"/>
                    <a:pt x="12928" y="15886"/>
                    <a:pt x="13687" y="17895"/>
                  </a:cubicBezTo>
                  <a:cubicBezTo>
                    <a:pt x="14597" y="20305"/>
                    <a:pt x="15892" y="21341"/>
                    <a:pt x="17107" y="20638"/>
                  </a:cubicBezTo>
                  <a:cubicBezTo>
                    <a:pt x="17949" y="20150"/>
                    <a:pt x="18572" y="19265"/>
                    <a:pt x="19129" y="17779"/>
                  </a:cubicBezTo>
                  <a:cubicBezTo>
                    <a:pt x="19951" y="15586"/>
                    <a:pt x="20308" y="13567"/>
                    <a:pt x="20756" y="8656"/>
                  </a:cubicBezTo>
                  <a:cubicBezTo>
                    <a:pt x="20953" y="6488"/>
                    <a:pt x="21048" y="5874"/>
                    <a:pt x="21263" y="5252"/>
                  </a:cubicBezTo>
                  <a:cubicBezTo>
                    <a:pt x="21490" y="4597"/>
                    <a:pt x="21531" y="4308"/>
                    <a:pt x="21534" y="3268"/>
                  </a:cubicBezTo>
                  <a:lnTo>
                    <a:pt x="21534" y="2062"/>
                  </a:lnTo>
                  <a:lnTo>
                    <a:pt x="21124" y="1770"/>
                  </a:lnTo>
                  <a:cubicBezTo>
                    <a:pt x="20897" y="1611"/>
                    <a:pt x="20019" y="1142"/>
                    <a:pt x="19178" y="739"/>
                  </a:cubicBezTo>
                  <a:cubicBezTo>
                    <a:pt x="18000" y="176"/>
                    <a:pt x="17396" y="10"/>
                    <a:pt x="16537" y="0"/>
                  </a:cubicBezTo>
                  <a:close/>
                  <a:moveTo>
                    <a:pt x="16335" y="603"/>
                  </a:moveTo>
                  <a:cubicBezTo>
                    <a:pt x="17077" y="555"/>
                    <a:pt x="17827" y="759"/>
                    <a:pt x="18385" y="1245"/>
                  </a:cubicBezTo>
                  <a:cubicBezTo>
                    <a:pt x="18810" y="1614"/>
                    <a:pt x="19051" y="2015"/>
                    <a:pt x="19352" y="2801"/>
                  </a:cubicBezTo>
                  <a:cubicBezTo>
                    <a:pt x="19573" y="3381"/>
                    <a:pt x="19755" y="3947"/>
                    <a:pt x="19755" y="4065"/>
                  </a:cubicBezTo>
                  <a:cubicBezTo>
                    <a:pt x="19755" y="4184"/>
                    <a:pt x="19286" y="5710"/>
                    <a:pt x="18712" y="7450"/>
                  </a:cubicBezTo>
                  <a:cubicBezTo>
                    <a:pt x="17624" y="10751"/>
                    <a:pt x="17524" y="11181"/>
                    <a:pt x="17524" y="12488"/>
                  </a:cubicBezTo>
                  <a:cubicBezTo>
                    <a:pt x="17524" y="14042"/>
                    <a:pt x="17783" y="13499"/>
                    <a:pt x="18782" y="9881"/>
                  </a:cubicBezTo>
                  <a:cubicBezTo>
                    <a:pt x="20126" y="5012"/>
                    <a:pt x="19969" y="5487"/>
                    <a:pt x="20067" y="6011"/>
                  </a:cubicBezTo>
                  <a:cubicBezTo>
                    <a:pt x="20237" y="6913"/>
                    <a:pt x="20267" y="8749"/>
                    <a:pt x="20137" y="10504"/>
                  </a:cubicBezTo>
                  <a:cubicBezTo>
                    <a:pt x="19860" y="14241"/>
                    <a:pt x="19010" y="17420"/>
                    <a:pt x="17878" y="18985"/>
                  </a:cubicBezTo>
                  <a:cubicBezTo>
                    <a:pt x="17333" y="19739"/>
                    <a:pt x="17176" y="19858"/>
                    <a:pt x="16544" y="19918"/>
                  </a:cubicBezTo>
                  <a:cubicBezTo>
                    <a:pt x="15389" y="20028"/>
                    <a:pt x="14657" y="19271"/>
                    <a:pt x="13826" y="17117"/>
                  </a:cubicBezTo>
                  <a:cubicBezTo>
                    <a:pt x="13244" y="15609"/>
                    <a:pt x="12937" y="14074"/>
                    <a:pt x="12860" y="12352"/>
                  </a:cubicBezTo>
                  <a:cubicBezTo>
                    <a:pt x="12829" y="11652"/>
                    <a:pt x="12741" y="10449"/>
                    <a:pt x="12672" y="9687"/>
                  </a:cubicBezTo>
                  <a:cubicBezTo>
                    <a:pt x="12531" y="8112"/>
                    <a:pt x="12570" y="7030"/>
                    <a:pt x="12825" y="5369"/>
                  </a:cubicBezTo>
                  <a:cubicBezTo>
                    <a:pt x="13049" y="3910"/>
                    <a:pt x="13747" y="2124"/>
                    <a:pt x="14326" y="1517"/>
                  </a:cubicBezTo>
                  <a:cubicBezTo>
                    <a:pt x="14857" y="962"/>
                    <a:pt x="15593" y="651"/>
                    <a:pt x="16335" y="603"/>
                  </a:cubicBezTo>
                  <a:close/>
                  <a:moveTo>
                    <a:pt x="5374" y="700"/>
                  </a:moveTo>
                  <a:cubicBezTo>
                    <a:pt x="5979" y="761"/>
                    <a:pt x="6582" y="1018"/>
                    <a:pt x="7098" y="1498"/>
                  </a:cubicBezTo>
                  <a:cubicBezTo>
                    <a:pt x="7548" y="1917"/>
                    <a:pt x="7737" y="2276"/>
                    <a:pt x="8155" y="3443"/>
                  </a:cubicBezTo>
                  <a:cubicBezTo>
                    <a:pt x="8674" y="4895"/>
                    <a:pt x="8903" y="6232"/>
                    <a:pt x="8940" y="8072"/>
                  </a:cubicBezTo>
                  <a:cubicBezTo>
                    <a:pt x="8962" y="9189"/>
                    <a:pt x="8589" y="13785"/>
                    <a:pt x="8412" y="14608"/>
                  </a:cubicBezTo>
                  <a:cubicBezTo>
                    <a:pt x="7891" y="17017"/>
                    <a:pt x="7220" y="18576"/>
                    <a:pt x="6347" y="19393"/>
                  </a:cubicBezTo>
                  <a:cubicBezTo>
                    <a:pt x="5293" y="20382"/>
                    <a:pt x="4189" y="20079"/>
                    <a:pt x="3345" y="18557"/>
                  </a:cubicBezTo>
                  <a:cubicBezTo>
                    <a:pt x="2901" y="17756"/>
                    <a:pt x="2221" y="15717"/>
                    <a:pt x="1955" y="14414"/>
                  </a:cubicBezTo>
                  <a:cubicBezTo>
                    <a:pt x="1569" y="12524"/>
                    <a:pt x="1399" y="10797"/>
                    <a:pt x="1392" y="8578"/>
                  </a:cubicBezTo>
                  <a:cubicBezTo>
                    <a:pt x="1383" y="5852"/>
                    <a:pt x="1463" y="5637"/>
                    <a:pt x="1962" y="7139"/>
                  </a:cubicBezTo>
                  <a:cubicBezTo>
                    <a:pt x="3454" y="11630"/>
                    <a:pt x="3632" y="12118"/>
                    <a:pt x="3804" y="12118"/>
                  </a:cubicBezTo>
                  <a:cubicBezTo>
                    <a:pt x="3969" y="12118"/>
                    <a:pt x="3986" y="12038"/>
                    <a:pt x="3936" y="11165"/>
                  </a:cubicBezTo>
                  <a:cubicBezTo>
                    <a:pt x="3855" y="9755"/>
                    <a:pt x="3762" y="9410"/>
                    <a:pt x="2768" y="6789"/>
                  </a:cubicBezTo>
                  <a:cubicBezTo>
                    <a:pt x="2268" y="5470"/>
                    <a:pt x="1846" y="4296"/>
                    <a:pt x="1830" y="4182"/>
                  </a:cubicBezTo>
                  <a:cubicBezTo>
                    <a:pt x="1780" y="3840"/>
                    <a:pt x="2252" y="2630"/>
                    <a:pt x="2650" y="2062"/>
                  </a:cubicBezTo>
                  <a:cubicBezTo>
                    <a:pt x="3345" y="1069"/>
                    <a:pt x="4366" y="599"/>
                    <a:pt x="5374" y="700"/>
                  </a:cubicBezTo>
                  <a:close/>
                </a:path>
              </a:pathLst>
            </a:custGeom>
            <a:ln w="12700" cap="flat">
              <a:noFill/>
              <a:miter lim="400000"/>
            </a:ln>
            <a:effectLst/>
          </p:spPr>
        </p:pic>
      </p:gr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